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embeddedFontLst>
    <p:embeddedFont>
      <p:font typeface="Roboto"/>
      <p:bold r:id="rId46"/>
      <p:boldItalic r:id="rId47"/>
    </p:embeddedFont>
    <p:embeddedFont>
      <p:font typeface="Poppins"/>
      <p:regular r:id="rId48"/>
      <p:bold r:id="rId49"/>
      <p:italic r:id="rId50"/>
      <p:boldItalic r:id="rId51"/>
    </p:embeddedFont>
    <p:embeddedFont>
      <p:font typeface="Tahoma"/>
      <p:regular r:id="rId52"/>
      <p:bold r:id="rId53"/>
    </p:embeddedFont>
    <p:embeddedFont>
      <p:font typeface="Roboto Light"/>
      <p:regular r:id="rId54"/>
      <p:bold r:id="rId55"/>
      <p:italic r:id="rId56"/>
      <p:boldItalic r:id="rId57"/>
    </p:embeddedFont>
    <p:embeddedFont>
      <p:font typeface="Poppins SemiBold"/>
      <p:regular r:id="rId58"/>
      <p:bold r:id="rId59"/>
      <p:italic r:id="rId60"/>
      <p:boldItalic r:id="rId61"/>
    </p:embeddedFont>
    <p:embeddedFont>
      <p:font typeface="Questrial"/>
      <p:regular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64">
          <p15:clr>
            <a:srgbClr val="A4A3A4"/>
          </p15:clr>
        </p15:guide>
        <p15:guide id="2" pos="2880">
          <p15:clr>
            <a:srgbClr val="A4A3A4"/>
          </p15:clr>
        </p15:guide>
      </p15:sldGuideLst>
    </p:ext>
    <p:ext uri="GoogleSlidesCustomDataVersion2">
      <go:slidesCustomData xmlns:go="http://customooxmlschemas.google.com/" r:id="rId63" roundtripDataSignature="AMtx7mj/edN1zeTfAMACwLA1jLq7bqvd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60AAE6-E041-4165-8129-346E4563889D}">
  <a:tblStyle styleId="{5460AAE6-E041-4165-8129-346E4563889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98B9C4A-C2DA-451D-B5E1-0B4B3FEE3AC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64"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bold.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regular.fntdata"/><Relationship Id="rId47" Type="http://schemas.openxmlformats.org/officeDocument/2006/relationships/font" Target="fonts/Roboto-boldItalic.fntdata"/><Relationship Id="rId49" Type="http://schemas.openxmlformats.org/officeDocument/2006/relationships/font" Target="fonts/Poppi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Questrial-regular.fntdata"/><Relationship Id="rId61" Type="http://schemas.openxmlformats.org/officeDocument/2006/relationships/font" Target="fonts/PoppinsSemiBold-boldItalic.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PoppinsSemi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oppins-boldItalic.fntdata"/><Relationship Id="rId50" Type="http://schemas.openxmlformats.org/officeDocument/2006/relationships/font" Target="fonts/Poppins-italic.fntdata"/><Relationship Id="rId53" Type="http://schemas.openxmlformats.org/officeDocument/2006/relationships/font" Target="fonts/Tahoma-bold.fntdata"/><Relationship Id="rId52" Type="http://schemas.openxmlformats.org/officeDocument/2006/relationships/font" Target="fonts/Tahoma-regular.fntdata"/><Relationship Id="rId11" Type="http://schemas.openxmlformats.org/officeDocument/2006/relationships/slide" Target="slides/slide5.xml"/><Relationship Id="rId55" Type="http://schemas.openxmlformats.org/officeDocument/2006/relationships/font" Target="fonts/RobotoLight-bold.fntdata"/><Relationship Id="rId10" Type="http://schemas.openxmlformats.org/officeDocument/2006/relationships/slide" Target="slides/slide4.xml"/><Relationship Id="rId54" Type="http://schemas.openxmlformats.org/officeDocument/2006/relationships/font" Target="fonts/RobotoLight-regular.fntdata"/><Relationship Id="rId13" Type="http://schemas.openxmlformats.org/officeDocument/2006/relationships/slide" Target="slides/slide7.xml"/><Relationship Id="rId57" Type="http://schemas.openxmlformats.org/officeDocument/2006/relationships/font" Target="fonts/RobotoLight-boldItalic.fntdata"/><Relationship Id="rId12" Type="http://schemas.openxmlformats.org/officeDocument/2006/relationships/slide" Target="slides/slide6.xml"/><Relationship Id="rId56" Type="http://schemas.openxmlformats.org/officeDocument/2006/relationships/font" Target="fonts/RobotoLight-italic.fntdata"/><Relationship Id="rId15" Type="http://schemas.openxmlformats.org/officeDocument/2006/relationships/slide" Target="slides/slide9.xml"/><Relationship Id="rId59" Type="http://schemas.openxmlformats.org/officeDocument/2006/relationships/font" Target="fonts/PoppinsSemiBold-bold.fntdata"/><Relationship Id="rId14" Type="http://schemas.openxmlformats.org/officeDocument/2006/relationships/slide" Target="slides/slide8.xml"/><Relationship Id="rId58" Type="http://schemas.openxmlformats.org/officeDocument/2006/relationships/font" Target="fonts/PoppinsSemiBold-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solidFill>
                <a:srgbClr val="FF0000"/>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8" name="Google Shape;20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9" name="Google Shape;20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This profile was constructed by the consultants based on their expertise and initial research into the GGB community.</a:t>
            </a:r>
            <a:endParaRPr/>
          </a:p>
        </p:txBody>
      </p:sp>
      <p:sp>
        <p:nvSpPr>
          <p:cNvPr id="216" name="Google Shape;21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3" name="Google Shape;24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KELLI – you should quickly define which types of organizations were included in the study.</a:t>
            </a:r>
            <a:endParaRPr/>
          </a:p>
        </p:txBody>
      </p:sp>
      <p:sp>
        <p:nvSpPr>
          <p:cNvPr id="244" name="Google Shape;24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2" name="Google Shape;25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The Creative Vitality Index is a national tool that measures for profit and non-profit creative activity in a community and provides comparison data around the country. An annual subscription to this data will update the information regularly and provide BAACA with national comparables and the opportunity for goal setting benchmarks.</a:t>
            </a:r>
            <a:endParaRPr/>
          </a:p>
          <a:p>
            <a:pPr indent="0" lvl="0" marL="0" rtl="0" algn="l">
              <a:spcBef>
                <a:spcPts val="0"/>
              </a:spcBef>
              <a:spcAft>
                <a:spcPts val="0"/>
              </a:spcAft>
              <a:buNone/>
            </a:pPr>
            <a:r>
              <a:rPr lang="en-US">
                <a:latin typeface="Calibri"/>
                <a:ea typeface="Calibri"/>
                <a:cs typeface="Calibri"/>
                <a:sym typeface="Calibri"/>
              </a:rPr>
              <a:t>Full details are available in an appendix in the full sector assessment report.</a:t>
            </a:r>
            <a:endParaRPr/>
          </a:p>
        </p:txBody>
      </p:sp>
      <p:sp>
        <p:nvSpPr>
          <p:cNvPr id="253" name="Google Shape;25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0" name="Google Shape;26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Calibri"/>
              <a:ea typeface="Calibri"/>
              <a:cs typeface="Calibri"/>
              <a:sym typeface="Calibri"/>
            </a:endParaRPr>
          </a:p>
        </p:txBody>
      </p:sp>
      <p:sp>
        <p:nvSpPr>
          <p:cNvPr id="261" name="Google Shape;26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t>This is, effectively, the desired GGB Creative Sector Ecosystem.</a:t>
            </a:r>
            <a:endParaRPr/>
          </a:p>
          <a:p>
            <a:pPr indent="0" lvl="0" marL="0" rtl="0" algn="l">
              <a:spcBef>
                <a:spcPts val="0"/>
              </a:spcBef>
              <a:spcAft>
                <a:spcPts val="0"/>
              </a:spcAft>
              <a:buNone/>
            </a:pPr>
            <a:r>
              <a:rPr lang="en-US" sz="1600"/>
              <a:t>Make sure you point out the WI Creative Economy Coalition under Support Environment – you aren’t alone!!</a:t>
            </a:r>
            <a:endParaRPr/>
          </a:p>
          <a:p>
            <a:pPr indent="0" lvl="0" marL="0" rtl="0" algn="l">
              <a:spcBef>
                <a:spcPts val="0"/>
              </a:spcBef>
              <a:spcAft>
                <a:spcPts val="0"/>
              </a:spcAft>
              <a:buNone/>
            </a:pPr>
            <a:r>
              <a:t/>
            </a:r>
            <a:endParaRPr sz="1600"/>
          </a:p>
        </p:txBody>
      </p:sp>
      <p:sp>
        <p:nvSpPr>
          <p:cNvPr id="269" name="Google Shape;26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8" name="Google Shape;28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595959"/>
              </a:buClr>
              <a:buSzPts val="1200"/>
              <a:buFont typeface="Calibri"/>
              <a:buAutoNum type="arabicPeriod"/>
            </a:pPr>
            <a:r>
              <a:rPr lang="en-US" sz="1200" u="sng">
                <a:solidFill>
                  <a:srgbClr val="595959"/>
                </a:solidFill>
                <a:latin typeface="Calibri"/>
                <a:ea typeface="Calibri"/>
                <a:cs typeface="Calibri"/>
                <a:sym typeface="Calibri"/>
              </a:rPr>
              <a:t>Uniting artists will be the absolute first step in growing the sector</a:t>
            </a:r>
            <a:r>
              <a:rPr lang="en-US" sz="1200">
                <a:solidFill>
                  <a:srgbClr val="595959"/>
                </a:solidFill>
                <a:latin typeface="Calibri"/>
                <a:ea typeface="Calibri"/>
                <a:cs typeface="Calibri"/>
                <a:sym typeface="Calibri"/>
              </a:rPr>
              <a:t>. There is broad agreement among most creatives about the need for a leadership organization. </a:t>
            </a:r>
            <a:endParaRPr/>
          </a:p>
          <a:p>
            <a:pPr indent="-342900" lvl="0" marL="342900" marR="0" rtl="0" algn="l">
              <a:lnSpc>
                <a:spcPct val="115000"/>
              </a:lnSpc>
              <a:spcBef>
                <a:spcPts val="1000"/>
              </a:spcBef>
              <a:spcAft>
                <a:spcPts val="0"/>
              </a:spcAft>
              <a:buClr>
                <a:srgbClr val="595959"/>
              </a:buClr>
              <a:buSzPts val="1200"/>
              <a:buFont typeface="Calibri"/>
              <a:buAutoNum type="arabicPeriod"/>
            </a:pPr>
            <a:r>
              <a:rPr lang="en-US" sz="1200">
                <a:solidFill>
                  <a:srgbClr val="595959"/>
                </a:solidFill>
                <a:latin typeface="Calibri"/>
                <a:ea typeface="Calibri"/>
                <a:cs typeface="Calibri"/>
                <a:sym typeface="Calibri"/>
              </a:rPr>
              <a:t>There is </a:t>
            </a:r>
            <a:r>
              <a:rPr lang="en-US" sz="1200" u="sng">
                <a:solidFill>
                  <a:srgbClr val="595959"/>
                </a:solidFill>
                <a:latin typeface="Calibri"/>
                <a:ea typeface="Calibri"/>
                <a:cs typeface="Calibri"/>
                <a:sym typeface="Calibri"/>
              </a:rPr>
              <a:t>universal agreement that more art is needed</a:t>
            </a:r>
            <a:r>
              <a:rPr lang="en-US" sz="1200">
                <a:solidFill>
                  <a:srgbClr val="595959"/>
                </a:solidFill>
                <a:latin typeface="Calibri"/>
                <a:ea typeface="Calibri"/>
                <a:cs typeface="Calibri"/>
                <a:sym typeface="Calibri"/>
              </a:rPr>
              <a:t> by all members of the Green Bay community. </a:t>
            </a:r>
            <a:endParaRPr/>
          </a:p>
          <a:p>
            <a:pPr indent="-342900" lvl="0" marL="342900" marR="0" rtl="0" algn="l">
              <a:lnSpc>
                <a:spcPct val="115000"/>
              </a:lnSpc>
              <a:spcBef>
                <a:spcPts val="1000"/>
              </a:spcBef>
              <a:spcAft>
                <a:spcPts val="0"/>
              </a:spcAft>
              <a:buClr>
                <a:srgbClr val="595959"/>
              </a:buClr>
              <a:buSzPts val="1200"/>
              <a:buFont typeface="Calibri"/>
              <a:buAutoNum type="arabicPeriod"/>
            </a:pPr>
            <a:r>
              <a:rPr lang="en-US" sz="1200">
                <a:solidFill>
                  <a:srgbClr val="595959"/>
                </a:solidFill>
                <a:latin typeface="Calibri"/>
                <a:ea typeface="Calibri"/>
                <a:cs typeface="Calibri"/>
                <a:sym typeface="Calibri"/>
              </a:rPr>
              <a:t>The </a:t>
            </a:r>
            <a:r>
              <a:rPr lang="en-US" sz="1200" u="sng">
                <a:solidFill>
                  <a:srgbClr val="595959"/>
                </a:solidFill>
                <a:latin typeface="Calibri"/>
                <a:ea typeface="Calibri"/>
                <a:cs typeface="Calibri"/>
                <a:sym typeface="Calibri"/>
              </a:rPr>
              <a:t>public’s definition of the arts is </a:t>
            </a:r>
            <a:r>
              <a:rPr i="1" lang="en-US" sz="1200" u="sng">
                <a:solidFill>
                  <a:srgbClr val="595959"/>
                </a:solidFill>
                <a:latin typeface="Calibri"/>
                <a:ea typeface="Calibri"/>
                <a:cs typeface="Calibri"/>
                <a:sym typeface="Calibri"/>
              </a:rPr>
              <a:t>extremely broad</a:t>
            </a:r>
            <a:r>
              <a:rPr lang="en-US" sz="1200" u="sng">
                <a:solidFill>
                  <a:srgbClr val="595959"/>
                </a:solidFill>
                <a:latin typeface="Calibri"/>
                <a:ea typeface="Calibri"/>
                <a:cs typeface="Calibri"/>
                <a:sym typeface="Calibri"/>
              </a:rPr>
              <a:t> </a:t>
            </a:r>
            <a:r>
              <a:rPr lang="en-US" sz="1200">
                <a:solidFill>
                  <a:srgbClr val="595959"/>
                </a:solidFill>
                <a:latin typeface="Calibri"/>
                <a:ea typeface="Calibri"/>
                <a:cs typeface="Calibri"/>
                <a:sym typeface="Calibri"/>
              </a:rPr>
              <a:t>and focused on commerce, entertainment, and community engagement. Looking at new arts desired, the public desires an integrated mix of year-round and family friendly offerings. This includes everything from visual and performing arts to the healing arts, horse shows, farmers markets to arts districts, more galleries, hands-on demonstrations. </a:t>
            </a:r>
            <a:endParaRPr/>
          </a:p>
          <a:p>
            <a:pPr indent="0" lvl="0" marL="0" marR="0" rtl="0" algn="l">
              <a:lnSpc>
                <a:spcPct val="115000"/>
              </a:lnSpc>
              <a:spcBef>
                <a:spcPts val="1000"/>
              </a:spcBef>
              <a:spcAft>
                <a:spcPts val="0"/>
              </a:spcAft>
              <a:buClr>
                <a:schemeClr val="dk1"/>
              </a:buClr>
              <a:buSzPts val="1200"/>
              <a:buFont typeface="Calibri"/>
              <a:buNone/>
            </a:pPr>
            <a:r>
              <a:t/>
            </a:r>
            <a:endParaRPr sz="1200">
              <a:solidFill>
                <a:srgbClr val="595959"/>
              </a:solidFill>
              <a:latin typeface="Calibri"/>
              <a:ea typeface="Calibri"/>
              <a:cs typeface="Calibri"/>
              <a:sym typeface="Calibri"/>
            </a:endParaRPr>
          </a:p>
          <a:p>
            <a:pPr indent="0" lvl="0" marL="0" marR="0" rtl="0" algn="l">
              <a:lnSpc>
                <a:spcPct val="115000"/>
              </a:lnSpc>
              <a:spcBef>
                <a:spcPts val="1000"/>
              </a:spcBef>
              <a:spcAft>
                <a:spcPts val="0"/>
              </a:spcAft>
              <a:buClr>
                <a:srgbClr val="595959"/>
              </a:buClr>
              <a:buSzPts val="1200"/>
              <a:buFont typeface="Calibri"/>
              <a:buNone/>
            </a:pPr>
            <a:r>
              <a:rPr lang="en-US" sz="1200">
                <a:solidFill>
                  <a:srgbClr val="595959"/>
                </a:solidFill>
                <a:latin typeface="Calibri"/>
                <a:ea typeface="Calibri"/>
                <a:cs typeface="Calibri"/>
                <a:sym typeface="Calibri"/>
              </a:rPr>
              <a:t>4. At the same time, the </a:t>
            </a:r>
            <a:r>
              <a:rPr lang="en-US" sz="1200" u="sng">
                <a:solidFill>
                  <a:srgbClr val="595959"/>
                </a:solidFill>
                <a:latin typeface="Calibri"/>
                <a:ea typeface="Calibri"/>
                <a:cs typeface="Calibri"/>
                <a:sym typeface="Calibri"/>
              </a:rPr>
              <a:t>small number of active arts/culture non-profit organizations need continued engagement </a:t>
            </a:r>
            <a:r>
              <a:rPr lang="en-US" sz="1200">
                <a:solidFill>
                  <a:srgbClr val="595959"/>
                </a:solidFill>
                <a:latin typeface="Calibri"/>
                <a:ea typeface="Calibri"/>
                <a:cs typeface="Calibri"/>
                <a:sym typeface="Calibri"/>
              </a:rPr>
              <a:t>to ensure involvement in sector unification and advancement. The Greater Green Bay community will benefit from a robust non-profit organizational infrastructure as will the future health of the creative sector.</a:t>
            </a:r>
            <a:endParaRPr/>
          </a:p>
          <a:p>
            <a:pPr indent="-266700" lvl="0" marL="342900" marR="0" rtl="0" algn="l">
              <a:lnSpc>
                <a:spcPct val="115000"/>
              </a:lnSpc>
              <a:spcBef>
                <a:spcPts val="1000"/>
              </a:spcBef>
              <a:spcAft>
                <a:spcPts val="0"/>
              </a:spcAft>
              <a:buClr>
                <a:schemeClr val="dk1"/>
              </a:buClr>
              <a:buSzPts val="1200"/>
              <a:buFont typeface="Calibri"/>
              <a:buNone/>
            </a:pPr>
            <a:r>
              <a:t/>
            </a:r>
            <a:endParaRPr sz="1200">
              <a:solidFill>
                <a:srgbClr val="595959"/>
              </a:solidFill>
              <a:latin typeface="Calibri"/>
              <a:ea typeface="Calibri"/>
              <a:cs typeface="Calibri"/>
              <a:sym typeface="Calibri"/>
            </a:endParaRPr>
          </a:p>
          <a:p>
            <a:pPr indent="0" lvl="0" marL="0" rtl="0" algn="l">
              <a:spcBef>
                <a:spcPts val="1000"/>
              </a:spcBef>
              <a:spcAft>
                <a:spcPts val="0"/>
              </a:spcAft>
              <a:buNone/>
            </a:pPr>
            <a:r>
              <a:t/>
            </a:r>
            <a:endParaRPr>
              <a:latin typeface="Calibri"/>
              <a:ea typeface="Calibri"/>
              <a:cs typeface="Calibri"/>
              <a:sym typeface="Calibri"/>
            </a:endParaRPr>
          </a:p>
        </p:txBody>
      </p:sp>
      <p:sp>
        <p:nvSpPr>
          <p:cNvPr id="289" name="Google Shape;28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6" name="Google Shape;29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There is </a:t>
            </a:r>
            <a:r>
              <a:rPr lang="en-US" sz="1200" u="sng">
                <a:latin typeface="Calibri"/>
                <a:ea typeface="Calibri"/>
                <a:cs typeface="Calibri"/>
                <a:sym typeface="Calibri"/>
              </a:rPr>
              <a:t>universal agreement that more art is needed</a:t>
            </a:r>
            <a:r>
              <a:rPr lang="en-US" sz="1200">
                <a:latin typeface="Calibri"/>
                <a:ea typeface="Calibri"/>
                <a:cs typeface="Calibri"/>
                <a:sym typeface="Calibri"/>
              </a:rPr>
              <a:t> by all members of the Green Bay community. However, analysis unveils a profile or typology of art champions. Statistically, they tend to be urban relocators, double income, no kids, 40+. These are the core group that understand both the need for art and the arts resourcing component (i.e., government funding, corporate funding, partnerships, equal pay, jobs/marketing for artists). </a:t>
            </a:r>
            <a:endParaRPr/>
          </a:p>
          <a:p>
            <a:pPr indent="-342900" lvl="0" marL="342900" marR="0" rtl="0" algn="l">
              <a:lnSpc>
                <a:spcPct val="115000"/>
              </a:lnSpc>
              <a:spcBef>
                <a:spcPts val="1000"/>
              </a:spcBef>
              <a:spcAft>
                <a:spcPts val="0"/>
              </a:spcAft>
              <a:buClr>
                <a:schemeClr val="dk1"/>
              </a:buClr>
              <a:buSzPts val="1200"/>
              <a:buFont typeface="Calibri"/>
              <a:buAutoNum type="arabicPeriod"/>
            </a:pPr>
            <a:r>
              <a:rPr lang="en-US" sz="1200">
                <a:latin typeface="Calibri"/>
                <a:ea typeface="Calibri"/>
                <a:cs typeface="Calibri"/>
                <a:sym typeface="Calibri"/>
              </a:rPr>
              <a:t>While many interviewees, focus group and Town Hall participants pointed to a diverse array of funding sources – </a:t>
            </a:r>
            <a:r>
              <a:rPr lang="en-US" sz="1200" u="sng">
                <a:latin typeface="Calibri"/>
                <a:ea typeface="Calibri"/>
                <a:cs typeface="Calibri"/>
                <a:sym typeface="Calibri"/>
              </a:rPr>
              <a:t>there was broad agreement that local government can play an active role in supporting the sector</a:t>
            </a:r>
            <a:r>
              <a:rPr lang="en-US" sz="1200">
                <a:latin typeface="Calibri"/>
                <a:ea typeface="Calibri"/>
                <a:cs typeface="Calibri"/>
                <a:sym typeface="Calibri"/>
              </a:rPr>
              <a:t>. The survey tested this ideal among a representative population of respondents and found a high average level of agreement (7.91) with the statement that, Government Investment is a Responsible Way to Improve the Quality of Life for All Green Bay Residents.</a:t>
            </a:r>
            <a:endParaRPr/>
          </a:p>
          <a:p>
            <a:pPr indent="-342900" lvl="0" marL="342900" marR="0" rtl="0" algn="l">
              <a:lnSpc>
                <a:spcPct val="115000"/>
              </a:lnSpc>
              <a:spcBef>
                <a:spcPts val="1000"/>
              </a:spcBef>
              <a:spcAft>
                <a:spcPts val="0"/>
              </a:spcAft>
              <a:buClr>
                <a:schemeClr val="dk1"/>
              </a:buClr>
              <a:buSzPts val="1200"/>
              <a:buFont typeface="Calibri"/>
              <a:buAutoNum type="arabicPeriod"/>
            </a:pPr>
            <a:r>
              <a:rPr lang="en-US" sz="1200">
                <a:latin typeface="Calibri"/>
                <a:ea typeface="Calibri"/>
                <a:cs typeface="Calibri"/>
                <a:sym typeface="Calibri"/>
              </a:rPr>
              <a:t>At this point in time, </a:t>
            </a:r>
            <a:r>
              <a:rPr lang="en-US" sz="1200" u="sng">
                <a:latin typeface="Calibri"/>
                <a:ea typeface="Calibri"/>
                <a:cs typeface="Calibri"/>
                <a:sym typeface="Calibri"/>
              </a:rPr>
              <a:t>there is no strategic, cohesive, long-term fund planning</a:t>
            </a:r>
            <a:r>
              <a:rPr lang="en-US" sz="1200">
                <a:latin typeface="Calibri"/>
                <a:ea typeface="Calibri"/>
                <a:cs typeface="Calibri"/>
                <a:sym typeface="Calibri"/>
              </a:rPr>
              <a:t> for the creative sector. </a:t>
            </a:r>
            <a:endParaRPr/>
          </a:p>
          <a:p>
            <a:pPr indent="-342900" lvl="0" marL="342900" marR="0" rtl="0" algn="l">
              <a:lnSpc>
                <a:spcPct val="115000"/>
              </a:lnSpc>
              <a:spcBef>
                <a:spcPts val="1000"/>
              </a:spcBef>
              <a:spcAft>
                <a:spcPts val="0"/>
              </a:spcAft>
              <a:buClr>
                <a:schemeClr val="dk1"/>
              </a:buClr>
              <a:buSzPts val="1200"/>
              <a:buFont typeface="Calibri"/>
              <a:buAutoNum type="arabicPeriod"/>
            </a:pPr>
            <a:r>
              <a:rPr lang="en-US" sz="1200">
                <a:latin typeface="Calibri"/>
                <a:ea typeface="Calibri"/>
                <a:cs typeface="Calibri"/>
                <a:sym typeface="Calibri"/>
              </a:rPr>
              <a:t>The </a:t>
            </a:r>
            <a:r>
              <a:rPr lang="en-US" sz="1200" u="sng">
                <a:latin typeface="Calibri"/>
                <a:ea typeface="Calibri"/>
                <a:cs typeface="Calibri"/>
                <a:sym typeface="Calibri"/>
              </a:rPr>
              <a:t>business case for arts/cultural expansion is clear</a:t>
            </a:r>
            <a:r>
              <a:rPr lang="en-US" sz="1200">
                <a:latin typeface="Calibri"/>
                <a:ea typeface="Calibri"/>
                <a:cs typeface="Calibri"/>
                <a:sym typeface="Calibri"/>
              </a:rPr>
              <a:t> and should be made to fit the perspective, information needs, and language of various segments (e.g., public leaders). Green Bay’s corporate executives understand the business appeal of the arts, underscored in their agreement with the top three direct impacts: Strengthen local economy (67% agreement), Attract new workers to GGB (58% agreement), Retain Existing Employees (55% agreement).</a:t>
            </a:r>
            <a:endParaRPr/>
          </a:p>
          <a:p>
            <a:pPr indent="-266700" lvl="0" marL="342900" marR="0" rtl="0" algn="l">
              <a:lnSpc>
                <a:spcPct val="115000"/>
              </a:lnSpc>
              <a:spcBef>
                <a:spcPts val="100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1000"/>
              </a:spcBef>
              <a:spcAft>
                <a:spcPts val="0"/>
              </a:spcAft>
              <a:buNone/>
            </a:pPr>
            <a:r>
              <a:t/>
            </a:r>
            <a:endParaRPr>
              <a:latin typeface="Calibri"/>
              <a:ea typeface="Calibri"/>
              <a:cs typeface="Calibri"/>
              <a:sym typeface="Calibri"/>
            </a:endParaRPr>
          </a:p>
        </p:txBody>
      </p:sp>
      <p:sp>
        <p:nvSpPr>
          <p:cNvPr id="297" name="Google Shape;29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2" name="Google Shape;31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13" name="Google Shape;31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7" name="Google Shape;32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KELLI – important to note that this is an interactive tool that is ready to be used and developed by the new leadership agency.</a:t>
            </a:r>
            <a:endParaRPr/>
          </a:p>
        </p:txBody>
      </p:sp>
      <p:sp>
        <p:nvSpPr>
          <p:cNvPr id="328" name="Google Shape;32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ALEX:</a:t>
            </a:r>
            <a:endParaRPr/>
          </a:p>
          <a:p>
            <a:pPr indent="0" lvl="0" marL="0" rtl="0" algn="l">
              <a:spcBef>
                <a:spcPts val="0"/>
              </a:spcBef>
              <a:spcAft>
                <a:spcPts val="0"/>
              </a:spcAft>
              <a:buNone/>
            </a:pPr>
            <a:r>
              <a:rPr lang="en-US">
                <a:latin typeface="Calibri"/>
                <a:ea typeface="Calibri"/>
                <a:cs typeface="Calibri"/>
                <a:sym typeface="Calibri"/>
              </a:rPr>
              <a:t>Welcome to this Creative Sector Summit following the release of the </a:t>
            </a:r>
            <a:r>
              <a:rPr i="1" lang="en-US">
                <a:latin typeface="Calibri"/>
                <a:ea typeface="Calibri"/>
                <a:cs typeface="Calibri"/>
                <a:sym typeface="Calibri"/>
              </a:rPr>
              <a:t>Strategic Assessment of Greater Green Bay’s Creative Sector. </a:t>
            </a:r>
            <a:endParaRPr i="0">
              <a:latin typeface="Calibri"/>
              <a:ea typeface="Calibri"/>
              <a:cs typeface="Calibri"/>
              <a:sym typeface="Calibri"/>
            </a:endParaRPr>
          </a:p>
          <a:p>
            <a:pPr indent="0" lvl="0" marL="0" rtl="0" algn="l">
              <a:spcBef>
                <a:spcPts val="0"/>
              </a:spcBef>
              <a:spcAft>
                <a:spcPts val="0"/>
              </a:spcAft>
              <a:buNone/>
            </a:pPr>
            <a:r>
              <a:rPr i="0" lang="en-US">
                <a:latin typeface="Calibri"/>
                <a:ea typeface="Calibri"/>
                <a:cs typeface="Calibri"/>
                <a:sym typeface="Calibri"/>
              </a:rPr>
              <a:t>I am Alex Zacarias, a co-chair of the past Steering Committee for the assessment. You can see the list of Steering Committee members on the screen.</a:t>
            </a:r>
            <a:endParaRPr/>
          </a:p>
          <a:p>
            <a:pPr indent="0" lvl="0" marL="0" rtl="0" algn="l">
              <a:spcBef>
                <a:spcPts val="0"/>
              </a:spcBef>
              <a:spcAft>
                <a:spcPts val="0"/>
              </a:spcAft>
              <a:buNone/>
            </a:pPr>
            <a:r>
              <a:rPr i="0" lang="en-US">
                <a:latin typeface="Calibri"/>
                <a:ea typeface="Calibri"/>
                <a:cs typeface="Calibri"/>
                <a:sym typeface="Calibri"/>
              </a:rPr>
              <a:t>We spent close to a year reviewing and researching the state of our creative sector and how it could develop to better serve the sector itself and the community at large. </a:t>
            </a:r>
            <a:endParaRPr/>
          </a:p>
          <a:p>
            <a:pPr indent="0" lvl="0" marL="0" rtl="0" algn="l">
              <a:spcBef>
                <a:spcPts val="0"/>
              </a:spcBef>
              <a:spcAft>
                <a:spcPts val="0"/>
              </a:spcAft>
              <a:buNone/>
            </a:pPr>
            <a:r>
              <a:rPr i="0" lang="en-US">
                <a:latin typeface="Calibri"/>
                <a:ea typeface="Calibri"/>
                <a:cs typeface="Calibri"/>
                <a:sym typeface="Calibri"/>
              </a:rPr>
              <a:t>We are delighted to have you here and we thank you for accepting our invitation to take these findings to the next step. Your voice is important in shaping the future growth of GGB’s creative sector.</a:t>
            </a:r>
            <a:endParaRPr/>
          </a:p>
          <a:p>
            <a:pPr indent="0" lvl="0" marL="0" rtl="0" algn="l">
              <a:spcBef>
                <a:spcPts val="0"/>
              </a:spcBef>
              <a:spcAft>
                <a:spcPts val="0"/>
              </a:spcAft>
              <a:buNone/>
            </a:pPr>
            <a:r>
              <a:rPr i="0" lang="en-US">
                <a:latin typeface="Calibri"/>
                <a:ea typeface="Calibri"/>
                <a:cs typeface="Calibri"/>
                <a:sym typeface="Calibri"/>
              </a:rPr>
              <a:t>Let me introduce the work group for this summit. (NEXT SLIDE)</a:t>
            </a:r>
            <a:endParaRPr>
              <a:latin typeface="Calibri"/>
              <a:ea typeface="Calibri"/>
              <a:cs typeface="Calibri"/>
              <a:sym typeface="Calibri"/>
            </a:endParaRPr>
          </a:p>
        </p:txBody>
      </p:sp>
      <p:sp>
        <p:nvSpPr>
          <p:cNvPr id="96" name="Google Shape;9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5" name="Google Shape;33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36" name="Google Shape;33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2" name="Google Shape;34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KELLI  - make the point that after reflection the order of phases was reversed so that we were communicating not only the assessment results but what the action plan is going forward.</a:t>
            </a:r>
            <a:endParaRPr/>
          </a:p>
        </p:txBody>
      </p:sp>
      <p:sp>
        <p:nvSpPr>
          <p:cNvPr id="343" name="Google Shape;34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9" name="Google Shape;34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50" name="Google Shape;350;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6" name="Google Shape;356;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57" name="Google Shape;357;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3" name="Google Shape;36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64" name="Google Shape;364;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0" name="Google Shape;37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71" name="Google Shape;37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7" name="Google Shape;37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DOCUMENTS with draft Vision and Mission statements at tables </a:t>
            </a:r>
            <a:endParaRPr/>
          </a:p>
          <a:p>
            <a:pPr indent="457200" lvl="0" marL="457200" marR="0" rtl="0" algn="l">
              <a:spcBef>
                <a:spcPts val="0"/>
              </a:spcBef>
              <a:spcAft>
                <a:spcPts val="0"/>
              </a:spcAft>
              <a:buNone/>
            </a:pPr>
            <a:r>
              <a:rPr lang="en-US" sz="1800">
                <a:latin typeface="Calibri"/>
                <a:ea typeface="Calibri"/>
                <a:cs typeface="Calibri"/>
                <a:sym typeface="Calibri"/>
              </a:rPr>
              <a:t>Each table to discuss</a:t>
            </a:r>
            <a:endParaRPr/>
          </a:p>
          <a:p>
            <a:pPr indent="457200" lvl="0" marL="457200" marR="0" rtl="0" algn="l">
              <a:spcBef>
                <a:spcPts val="0"/>
              </a:spcBef>
              <a:spcAft>
                <a:spcPts val="0"/>
              </a:spcAft>
              <a:buNone/>
            </a:pPr>
            <a:r>
              <a:rPr lang="en-US" sz="1800">
                <a:latin typeface="Calibri"/>
                <a:ea typeface="Calibri"/>
                <a:cs typeface="Calibri"/>
                <a:sym typeface="Calibri"/>
              </a:rPr>
              <a:t>Start with Vision and then move to Mission (6’ for each =12)</a:t>
            </a:r>
            <a:endParaRPr/>
          </a:p>
          <a:p>
            <a:pPr indent="457200" lvl="0" marL="457200" marR="0" rtl="0" algn="l">
              <a:spcBef>
                <a:spcPts val="0"/>
              </a:spcBef>
              <a:spcAft>
                <a:spcPts val="0"/>
              </a:spcAft>
              <a:buNone/>
            </a:pPr>
            <a:r>
              <a:rPr lang="en-US" sz="1800">
                <a:latin typeface="Calibri"/>
                <a:ea typeface="Calibri"/>
                <a:cs typeface="Calibri"/>
                <a:sym typeface="Calibri"/>
              </a:rPr>
              <a:t>Identify 3 or 6 important nouns or verbs you think critical to the statement</a:t>
            </a:r>
            <a:endParaRPr/>
          </a:p>
          <a:p>
            <a:pPr indent="-342900" lvl="0" marL="342900" marR="0" rtl="0" algn="l">
              <a:spcBef>
                <a:spcPts val="0"/>
              </a:spcBef>
              <a:spcAft>
                <a:spcPts val="0"/>
              </a:spcAft>
              <a:buClr>
                <a:schemeClr val="dk1"/>
              </a:buClr>
              <a:buSzPts val="1800"/>
              <a:buFont typeface="Calibri"/>
              <a:buChar char="-"/>
            </a:pPr>
            <a:r>
              <a:rPr lang="en-US" sz="1800">
                <a:latin typeface="Calibri"/>
                <a:ea typeface="Calibri"/>
                <a:cs typeface="Calibri"/>
                <a:sym typeface="Calibri"/>
              </a:rPr>
              <a:t>Different words can be identified than in the statement</a:t>
            </a:r>
            <a:endParaRPr/>
          </a:p>
          <a:p>
            <a:pPr indent="-342900" lvl="0" marL="342900" marR="0" rtl="0" algn="l">
              <a:spcBef>
                <a:spcPts val="0"/>
              </a:spcBef>
              <a:spcAft>
                <a:spcPts val="0"/>
              </a:spcAft>
              <a:buClr>
                <a:schemeClr val="dk1"/>
              </a:buClr>
              <a:buSzPts val="1800"/>
              <a:buFont typeface="Calibri"/>
              <a:buChar char="-"/>
            </a:pPr>
            <a:r>
              <a:rPr lang="en-US" sz="1800">
                <a:latin typeface="Calibri"/>
                <a:ea typeface="Calibri"/>
                <a:cs typeface="Calibri"/>
                <a:sym typeface="Calibri"/>
              </a:rPr>
              <a:t>No more than 3-6 words per statement; no wordsmithing</a:t>
            </a:r>
            <a:endParaRPr/>
          </a:p>
          <a:p>
            <a:pPr indent="0" lvl="0" marL="914400" marR="0" rtl="0" algn="l">
              <a:spcBef>
                <a:spcPts val="0"/>
              </a:spcBef>
              <a:spcAft>
                <a:spcPts val="0"/>
              </a:spcAft>
              <a:buNone/>
            </a:pPr>
            <a:r>
              <a:rPr lang="en-US" sz="1800">
                <a:latin typeface="Calibri"/>
                <a:ea typeface="Calibri"/>
                <a:cs typeface="Calibri"/>
                <a:sym typeface="Calibri"/>
              </a:rPr>
              <a:t>Report out from each table – Staff put on flip chart or whiteboard (6’)</a:t>
            </a:r>
            <a:endParaRPr/>
          </a:p>
          <a:p>
            <a:pPr indent="-342900" lvl="0" marL="342900" marR="0" rtl="0" algn="l">
              <a:spcBef>
                <a:spcPts val="0"/>
              </a:spcBef>
              <a:spcAft>
                <a:spcPts val="0"/>
              </a:spcAft>
              <a:buClr>
                <a:schemeClr val="dk1"/>
              </a:buClr>
              <a:buSzPts val="1800"/>
              <a:buFont typeface="Calibri"/>
              <a:buChar char="-"/>
            </a:pPr>
            <a:r>
              <a:rPr lang="en-US" sz="1800">
                <a:latin typeface="Calibri"/>
                <a:ea typeface="Calibri"/>
                <a:cs typeface="Calibri"/>
                <a:sym typeface="Calibri"/>
              </a:rPr>
              <a:t>If a large crowd, ask for only NEW ideas after the 6</a:t>
            </a:r>
            <a:r>
              <a:rPr baseline="30000" lang="en-US" sz="1800">
                <a:latin typeface="Calibri"/>
                <a:ea typeface="Calibri"/>
                <a:cs typeface="Calibri"/>
                <a:sym typeface="Calibri"/>
              </a:rPr>
              <a:t>th</a:t>
            </a:r>
            <a:r>
              <a:rPr lang="en-US" sz="1800">
                <a:latin typeface="Calibri"/>
                <a:ea typeface="Calibri"/>
                <a:cs typeface="Calibri"/>
                <a:sym typeface="Calibri"/>
              </a:rPr>
              <a:t> table report</a:t>
            </a:r>
            <a:endParaRPr/>
          </a:p>
          <a:p>
            <a:pPr indent="0" lvl="0" marL="1828800" marR="0" rtl="0" algn="l">
              <a:spcBef>
                <a:spcPts val="0"/>
              </a:spcBef>
              <a:spcAft>
                <a:spcPts val="0"/>
              </a:spcAft>
              <a:buNone/>
            </a:pPr>
            <a:r>
              <a:rPr lang="en-US" sz="1800">
                <a:latin typeface="Calibri"/>
                <a:ea typeface="Calibri"/>
                <a:cs typeface="Calibri"/>
                <a:sym typeface="Calibri"/>
              </a:rPr>
              <a:t>out to save time</a:t>
            </a:r>
            <a:endParaRPr/>
          </a:p>
          <a:p>
            <a:pPr indent="0" lvl="0" marL="914400" marR="0" rtl="0" algn="l">
              <a:spcBef>
                <a:spcPts val="0"/>
              </a:spcBef>
              <a:spcAft>
                <a:spcPts val="0"/>
              </a:spcAft>
              <a:buNone/>
            </a:pPr>
            <a:r>
              <a:rPr lang="en-US" sz="1800">
                <a:latin typeface="Calibri"/>
                <a:ea typeface="Calibri"/>
                <a:cs typeface="Calibri"/>
                <a:sym typeface="Calibri"/>
              </a:rPr>
              <a:t>Facilitator summarize (2’)</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378" name="Google Shape;37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5" name="Google Shape;38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See Vision details</a:t>
            </a:r>
            <a:endParaRPr/>
          </a:p>
          <a:p>
            <a:pPr indent="0" lvl="0" marL="0" rtl="0" algn="l">
              <a:spcBef>
                <a:spcPts val="0"/>
              </a:spcBef>
              <a:spcAft>
                <a:spcPts val="0"/>
              </a:spcAft>
              <a:buNone/>
            </a:pPr>
            <a:r>
              <a:rPr lang="en-US">
                <a:latin typeface="Calibri"/>
                <a:ea typeface="Calibri"/>
                <a:cs typeface="Calibri"/>
                <a:sym typeface="Calibri"/>
              </a:rPr>
              <a:t>NOTE: You always want to frame the mission in terms of the impact on the community first.</a:t>
            </a:r>
            <a:endParaRPr/>
          </a:p>
        </p:txBody>
      </p:sp>
      <p:sp>
        <p:nvSpPr>
          <p:cNvPr id="386" name="Google Shape;386;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3" name="Google Shape;39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94" name="Google Shape;39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2" name="Google Shape;40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This section is designed to have them work on ordering the priorities set out in the assessment. </a:t>
            </a:r>
            <a:endParaRPr/>
          </a:p>
        </p:txBody>
      </p:sp>
      <p:sp>
        <p:nvSpPr>
          <p:cNvPr id="403" name="Google Shape;403;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ALEX:</a:t>
            </a:r>
            <a:endParaRPr/>
          </a:p>
          <a:p>
            <a:pPr indent="0" lvl="0" marL="0" rtl="0" algn="l">
              <a:spcBef>
                <a:spcPts val="0"/>
              </a:spcBef>
              <a:spcAft>
                <a:spcPts val="0"/>
              </a:spcAft>
              <a:buNone/>
            </a:pPr>
            <a:r>
              <a:rPr lang="en-US">
                <a:latin typeface="Calibri"/>
                <a:ea typeface="Calibri"/>
                <a:cs typeface="Calibri"/>
                <a:sym typeface="Calibri"/>
              </a:rPr>
              <a:t>As many of you know, Kelli Strickland has been very active in this endeavor in her leading role with BAACA. Kelli has been the executive and artistic director of the Weidner Center since 2017 and was the project coordinator for the assessment.</a:t>
            </a:r>
            <a:endParaRPr/>
          </a:p>
          <a:p>
            <a:pPr indent="0" lvl="0" marL="0" rtl="0" algn="l">
              <a:spcBef>
                <a:spcPts val="0"/>
              </a:spcBef>
              <a:spcAft>
                <a:spcPts val="0"/>
              </a:spcAft>
              <a:buNone/>
            </a:pPr>
            <a:r>
              <a:rPr lang="en-US">
                <a:latin typeface="Calibri"/>
                <a:ea typeface="Calibri"/>
                <a:cs typeface="Calibri"/>
                <a:sym typeface="Calibri"/>
              </a:rPr>
              <a:t>Laura has an Arts Management degree and has been very active in our community’s cultural scene for many years. She has been Public Arts Coordinator for the City of Green Bay since 2017.</a:t>
            </a:r>
            <a:endParaRPr/>
          </a:p>
          <a:p>
            <a:pPr indent="0" lvl="0" marL="0" rtl="0" algn="l">
              <a:spcBef>
                <a:spcPts val="0"/>
              </a:spcBef>
              <a:spcAft>
                <a:spcPts val="0"/>
              </a:spcAft>
              <a:buNone/>
            </a:pPr>
            <a:r>
              <a:rPr lang="en-US">
                <a:latin typeface="Calibri"/>
                <a:ea typeface="Calibri"/>
                <a:cs typeface="Calibri"/>
                <a:sym typeface="Calibri"/>
              </a:rPr>
              <a:t>Carrie has an Arts Management degree and has been Artisan Center Operations Coordinator at NWTC since 2020.  </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This will be a three hour, working dinner, summit. There will be two formal breaks but please feel free to take a bathroom break or grab some refreshments at any time. </a:t>
            </a:r>
            <a:endParaRPr/>
          </a:p>
        </p:txBody>
      </p:sp>
      <p:sp>
        <p:nvSpPr>
          <p:cNvPr id="105" name="Google Shape;105;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9" name="Google Shape;409;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457200" lvl="0" marL="228600" marR="0" rtl="0" algn="l">
              <a:spcBef>
                <a:spcPts val="0"/>
              </a:spcBef>
              <a:spcAft>
                <a:spcPts val="0"/>
              </a:spcAft>
              <a:buNone/>
            </a:pPr>
            <a:r>
              <a:rPr lang="en-US" sz="1800">
                <a:latin typeface="Calibri"/>
                <a:ea typeface="Calibri"/>
                <a:cs typeface="Calibri"/>
                <a:sym typeface="Calibri"/>
              </a:rPr>
              <a:t>DOCUMENT Excel Creative Sector Priorities Spreadsheets (note 3 sheets in one </a:t>
            </a:r>
            <a:endParaRPr/>
          </a:p>
          <a:p>
            <a:pPr indent="457200" lvl="0" marL="228600" marR="0" rtl="0" algn="l">
              <a:spcBef>
                <a:spcPts val="0"/>
              </a:spcBef>
              <a:spcAft>
                <a:spcPts val="0"/>
              </a:spcAft>
              <a:buNone/>
            </a:pPr>
            <a:r>
              <a:rPr lang="en-US" sz="1800">
                <a:latin typeface="Calibri"/>
                <a:ea typeface="Calibri"/>
                <a:cs typeface="Calibri"/>
                <a:sym typeface="Calibri"/>
              </a:rPr>
              <a:t>	Workbook) on tables</a:t>
            </a:r>
            <a:endParaRPr/>
          </a:p>
          <a:p>
            <a:pPr indent="0" lvl="0" marL="685800" marR="0" rtl="0" algn="l">
              <a:spcBef>
                <a:spcPts val="0"/>
              </a:spcBef>
              <a:spcAft>
                <a:spcPts val="0"/>
              </a:spcAft>
              <a:buNone/>
            </a:pPr>
            <a:r>
              <a:rPr lang="en-US" sz="1800">
                <a:latin typeface="Calibri"/>
                <a:ea typeface="Calibri"/>
                <a:cs typeface="Calibri"/>
                <a:sym typeface="Calibri"/>
              </a:rPr>
              <a:t>Assign priority order for 1</a:t>
            </a:r>
            <a:r>
              <a:rPr baseline="30000" lang="en-US" sz="1800">
                <a:latin typeface="Calibri"/>
                <a:ea typeface="Calibri"/>
                <a:cs typeface="Calibri"/>
                <a:sym typeface="Calibri"/>
              </a:rPr>
              <a:t>st</a:t>
            </a:r>
            <a:r>
              <a:rPr lang="en-US" sz="1800">
                <a:latin typeface="Calibri"/>
                <a:ea typeface="Calibri"/>
                <a:cs typeface="Calibri"/>
                <a:sym typeface="Calibri"/>
              </a:rPr>
              <a:t> three years and then Years 3+ (put X in appropriate cell)</a:t>
            </a:r>
            <a:endParaRPr/>
          </a:p>
          <a:p>
            <a:pPr indent="0" lvl="0" marL="685800" marR="0" rtl="0" algn="l">
              <a:spcBef>
                <a:spcPts val="0"/>
              </a:spcBef>
              <a:spcAft>
                <a:spcPts val="0"/>
              </a:spcAft>
              <a:buNone/>
            </a:pPr>
            <a:r>
              <a:rPr lang="en-US" sz="1800">
                <a:latin typeface="Calibri"/>
                <a:ea typeface="Calibri"/>
                <a:cs typeface="Calibri"/>
                <a:sym typeface="Calibri"/>
              </a:rPr>
              <a:t>Identify one (1) action item under each of the identified 1</a:t>
            </a:r>
            <a:r>
              <a:rPr baseline="30000" lang="en-US" sz="1800">
                <a:latin typeface="Calibri"/>
                <a:ea typeface="Calibri"/>
                <a:cs typeface="Calibri"/>
                <a:sym typeface="Calibri"/>
              </a:rPr>
              <a:t>st</a:t>
            </a:r>
            <a:r>
              <a:rPr lang="en-US" sz="1800">
                <a:latin typeface="Calibri"/>
                <a:ea typeface="Calibri"/>
                <a:cs typeface="Calibri"/>
                <a:sym typeface="Calibri"/>
              </a:rPr>
              <a:t> three years priorities</a:t>
            </a:r>
            <a:endParaRPr/>
          </a:p>
          <a:p>
            <a:pPr indent="457200" lvl="0" marL="457200" marR="0" rtl="0" algn="l">
              <a:spcBef>
                <a:spcPts val="0"/>
              </a:spcBef>
              <a:spcAft>
                <a:spcPts val="0"/>
              </a:spcAft>
              <a:buNone/>
            </a:pPr>
            <a:r>
              <a:rPr lang="en-US" sz="1800">
                <a:latin typeface="Calibri"/>
                <a:ea typeface="Calibri"/>
                <a:cs typeface="Calibri"/>
                <a:sym typeface="Calibri"/>
              </a:rPr>
              <a:t>-Go back and do this assignment AFTER all priorities are identified</a:t>
            </a:r>
            <a:endParaRPr/>
          </a:p>
          <a:p>
            <a:pPr indent="0" lvl="0" marL="685800" marR="0" rtl="0" algn="l">
              <a:spcBef>
                <a:spcPts val="0"/>
              </a:spcBef>
              <a:spcAft>
                <a:spcPts val="0"/>
              </a:spcAft>
              <a:buNone/>
            </a:pPr>
            <a:r>
              <a:rPr lang="en-US" sz="1800">
                <a:latin typeface="Calibri"/>
                <a:ea typeface="Calibri"/>
                <a:cs typeface="Calibri"/>
                <a:sym typeface="Calibri"/>
              </a:rPr>
              <a:t>List each 1</a:t>
            </a:r>
            <a:r>
              <a:rPr baseline="30000" lang="en-US" sz="1800">
                <a:latin typeface="Calibri"/>
                <a:ea typeface="Calibri"/>
                <a:cs typeface="Calibri"/>
                <a:sym typeface="Calibri"/>
              </a:rPr>
              <a:t>st</a:t>
            </a:r>
            <a:r>
              <a:rPr lang="en-US" sz="1800">
                <a:latin typeface="Calibri"/>
                <a:ea typeface="Calibri"/>
                <a:cs typeface="Calibri"/>
                <a:sym typeface="Calibri"/>
              </a:rPr>
              <a:t> three years priorities and their one action item on flip charts </a:t>
            </a:r>
            <a:endParaRPr/>
          </a:p>
          <a:p>
            <a:pPr indent="228600" lvl="0" marL="685800" marR="0" rtl="0" algn="l">
              <a:spcBef>
                <a:spcPts val="0"/>
              </a:spcBef>
              <a:spcAft>
                <a:spcPts val="0"/>
              </a:spcAft>
              <a:buNone/>
            </a:pPr>
            <a:r>
              <a:rPr lang="en-US" sz="1800">
                <a:latin typeface="Calibri"/>
                <a:ea typeface="Calibri"/>
                <a:cs typeface="Calibri"/>
                <a:sym typeface="Calibri"/>
              </a:rPr>
              <a:t>- One page for each ecosystem element      					(20’)                                                                              </a:t>
            </a:r>
            <a:endParaRPr/>
          </a:p>
          <a:p>
            <a:pPr indent="0" lvl="0" marL="685800" marR="0" rtl="0" algn="l">
              <a:spcBef>
                <a:spcPts val="0"/>
              </a:spcBef>
              <a:spcAft>
                <a:spcPts val="0"/>
              </a:spcAft>
              <a:buNone/>
            </a:pPr>
            <a:r>
              <a:rPr lang="en-US" sz="1800">
                <a:latin typeface="Calibri"/>
                <a:ea typeface="Calibri"/>
                <a:cs typeface="Calibri"/>
                <a:sym typeface="Calibri"/>
              </a:rPr>
              <a:t>Report Out									(7’)</a:t>
            </a:r>
            <a:endParaRPr/>
          </a:p>
          <a:p>
            <a:pPr indent="0" lvl="0" marL="685800" marR="0" rtl="0" algn="l">
              <a:spcBef>
                <a:spcPts val="0"/>
              </a:spcBef>
              <a:spcAft>
                <a:spcPts val="0"/>
              </a:spcAft>
              <a:buNone/>
            </a:pPr>
            <a:r>
              <a:rPr lang="en-US" sz="1800">
                <a:latin typeface="Calibri"/>
                <a:ea typeface="Calibri"/>
                <a:cs typeface="Calibri"/>
                <a:sym typeface="Calibri"/>
              </a:rPr>
              <a:t>Facilitator identifies the most common 3 year priorities (watch for some different terminology which may mean the same thing) 					(3’)</a:t>
            </a:r>
            <a:endParaRPr/>
          </a:p>
          <a:p>
            <a:pPr indent="0" lvl="0" marL="685800" marR="0" rtl="0" algn="l">
              <a:spcBef>
                <a:spcPts val="0"/>
              </a:spcBef>
              <a:spcAft>
                <a:spcPts val="0"/>
              </a:spcAft>
              <a:buNone/>
            </a:pPr>
            <a:r>
              <a:rPr lang="en-US" sz="1800">
                <a:latin typeface="Calibri"/>
                <a:ea typeface="Calibri"/>
                <a:cs typeface="Calibri"/>
                <a:sym typeface="Calibri"/>
              </a:rPr>
              <a:t>Leave final collated spreadsheet on table for facilitator pick up</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410" name="Google Shape;410;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6" name="Google Shape;41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See notes on previous slide</a:t>
            </a:r>
            <a:endParaRPr/>
          </a:p>
        </p:txBody>
      </p:sp>
      <p:sp>
        <p:nvSpPr>
          <p:cNvPr id="417" name="Google Shape;41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3" name="Google Shape;423;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See notes on previous slide</a:t>
            </a:r>
            <a:endParaRPr/>
          </a:p>
        </p:txBody>
      </p:sp>
      <p:sp>
        <p:nvSpPr>
          <p:cNvPr id="424" name="Google Shape;424;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0" name="Google Shape;43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There will be copies of these spreadsheets at each table.</a:t>
            </a:r>
            <a:endParaRPr/>
          </a:p>
          <a:p>
            <a:pPr indent="0" lvl="0" marL="685800" marR="0" rtl="0" algn="l">
              <a:spcBef>
                <a:spcPts val="0"/>
              </a:spcBef>
              <a:spcAft>
                <a:spcPts val="0"/>
              </a:spcAft>
              <a:buNone/>
            </a:pPr>
            <a:r>
              <a:rPr lang="en-US" sz="1800">
                <a:latin typeface="Calibri"/>
                <a:ea typeface="Calibri"/>
                <a:cs typeface="Calibri"/>
                <a:sym typeface="Calibri"/>
              </a:rPr>
              <a:t>DOCUMENT Community Priorities Spreadsheet  </a:t>
            </a:r>
            <a:endParaRPr/>
          </a:p>
          <a:p>
            <a:pPr indent="0" lvl="0" marL="685800" marR="0" rtl="0" algn="l">
              <a:spcBef>
                <a:spcPts val="0"/>
              </a:spcBef>
              <a:spcAft>
                <a:spcPts val="0"/>
              </a:spcAft>
              <a:buNone/>
            </a:pPr>
            <a:r>
              <a:rPr lang="en-US" sz="1800">
                <a:latin typeface="Calibri"/>
                <a:ea typeface="Calibri"/>
                <a:cs typeface="Calibri"/>
                <a:sym typeface="Calibri"/>
              </a:rPr>
              <a:t>Using same spreadsheet from above exercise</a:t>
            </a:r>
            <a:endParaRPr/>
          </a:p>
          <a:p>
            <a:pPr indent="0" lvl="0" marL="685800" marR="0" rtl="0" algn="l">
              <a:spcBef>
                <a:spcPts val="0"/>
              </a:spcBef>
              <a:spcAft>
                <a:spcPts val="0"/>
              </a:spcAft>
              <a:buNone/>
            </a:pPr>
            <a:r>
              <a:rPr lang="en-US" sz="1800">
                <a:latin typeface="Calibri"/>
                <a:ea typeface="Calibri"/>
                <a:cs typeface="Calibri"/>
                <a:sym typeface="Calibri"/>
              </a:rPr>
              <a:t>Put letter of each community priority next to relevant creative sector priority  (7’)</a:t>
            </a:r>
            <a:endParaRPr/>
          </a:p>
          <a:p>
            <a:pPr indent="0" lvl="0" marL="685800" marR="0" rtl="0" algn="l">
              <a:spcBef>
                <a:spcPts val="0"/>
              </a:spcBef>
              <a:spcAft>
                <a:spcPts val="0"/>
              </a:spcAft>
              <a:buNone/>
            </a:pPr>
            <a:r>
              <a:rPr lang="en-US" sz="1800">
                <a:latin typeface="Calibri"/>
                <a:ea typeface="Calibri"/>
                <a:cs typeface="Calibri"/>
                <a:sym typeface="Calibri"/>
              </a:rPr>
              <a:t>Are all priorities represented (don’t need to be but there should be a majority)</a:t>
            </a:r>
            <a:endParaRPr/>
          </a:p>
          <a:p>
            <a:pPr indent="0" lvl="0" marL="685800" marR="0" rtl="0" algn="l">
              <a:spcBef>
                <a:spcPts val="0"/>
              </a:spcBef>
              <a:spcAft>
                <a:spcPts val="0"/>
              </a:spcAft>
              <a:buNone/>
            </a:pPr>
            <a:r>
              <a:rPr lang="en-US" sz="1800">
                <a:latin typeface="Calibri"/>
                <a:ea typeface="Calibri"/>
                <a:cs typeface="Calibri"/>
                <a:sym typeface="Calibri"/>
              </a:rPr>
              <a:t>Report Out: What are the dominant common, or aligned, priorities		(5’)</a:t>
            </a:r>
            <a:endParaRPr/>
          </a:p>
          <a:p>
            <a:pPr indent="0" lvl="0" marL="0" marR="0" rtl="0" algn="l">
              <a:spcBef>
                <a:spcPts val="0"/>
              </a:spcBef>
              <a:spcAft>
                <a:spcPts val="0"/>
              </a:spcAft>
              <a:buNone/>
            </a:pPr>
            <a:r>
              <a:rPr lang="en-US" sz="1800">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431" name="Google Shape;431;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7" name="Google Shape;437;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Char char="-"/>
            </a:pPr>
            <a:r>
              <a:rPr lang="en-US" sz="1800">
                <a:latin typeface="Calibri"/>
                <a:ea typeface="Calibri"/>
                <a:cs typeface="Calibri"/>
                <a:sym typeface="Calibri"/>
              </a:rPr>
              <a:t>5 yrs from now US NEWS &amp; WORLD REPORT reporter visits Green Bay; heard there is a fabulous creative community here that has given Green Bay international recognition  REFERENCE THE LAST RANKING FROM US NEWS????</a:t>
            </a:r>
            <a:endParaRPr/>
          </a:p>
          <a:p>
            <a:pPr indent="-342900" lvl="0" marL="342900" marR="0" rtl="0" algn="l">
              <a:spcBef>
                <a:spcPts val="0"/>
              </a:spcBef>
              <a:spcAft>
                <a:spcPts val="0"/>
              </a:spcAft>
              <a:buClr>
                <a:schemeClr val="dk1"/>
              </a:buClr>
              <a:buSzPts val="1800"/>
              <a:buFont typeface="Calibri"/>
              <a:buChar char="-"/>
            </a:pPr>
            <a:r>
              <a:rPr lang="en-US" sz="1800">
                <a:latin typeface="Calibri"/>
                <a:ea typeface="Calibri"/>
                <a:cs typeface="Calibri"/>
                <a:sym typeface="Calibri"/>
              </a:rPr>
              <a:t>Asks: Describe how GGB looks and feels in 2028 as a result of the input of the creative sector. (e.g. List the ways GGB changed in these past 5 years.)              (20’)</a:t>
            </a:r>
            <a:endParaRPr/>
          </a:p>
          <a:p>
            <a:pPr indent="-342900" lvl="0" marL="342900" marR="0" rtl="0" algn="l">
              <a:spcBef>
                <a:spcPts val="0"/>
              </a:spcBef>
              <a:spcAft>
                <a:spcPts val="0"/>
              </a:spcAft>
              <a:buClr>
                <a:schemeClr val="dk1"/>
              </a:buClr>
              <a:buSzPts val="1800"/>
              <a:buFont typeface="Calibri"/>
              <a:buChar char="-"/>
            </a:pPr>
            <a:r>
              <a:rPr lang="en-US" sz="1800">
                <a:latin typeface="Calibri"/>
                <a:ea typeface="Calibri"/>
                <a:cs typeface="Calibri"/>
                <a:sym typeface="Calibri"/>
              </a:rPr>
              <a:t>Small table report outs (again, if a large crowd, only NEW ideas after the 6</a:t>
            </a:r>
            <a:r>
              <a:rPr baseline="30000" lang="en-US" sz="1800">
                <a:latin typeface="Calibri"/>
                <a:ea typeface="Calibri"/>
                <a:cs typeface="Calibri"/>
                <a:sym typeface="Calibri"/>
              </a:rPr>
              <a:t>th</a:t>
            </a:r>
            <a:r>
              <a:rPr lang="en-US" sz="1800">
                <a:latin typeface="Calibri"/>
                <a:ea typeface="Calibri"/>
                <a:cs typeface="Calibri"/>
                <a:sym typeface="Calibri"/>
              </a:rPr>
              <a:t> report out)  										(10’)</a:t>
            </a:r>
            <a:endParaRPr/>
          </a:p>
          <a:p>
            <a:pPr indent="-342900" lvl="0" marL="342900" marR="0" rtl="0" algn="l">
              <a:spcBef>
                <a:spcPts val="0"/>
              </a:spcBef>
              <a:spcAft>
                <a:spcPts val="0"/>
              </a:spcAft>
              <a:buClr>
                <a:schemeClr val="dk1"/>
              </a:buClr>
              <a:buSzPts val="1800"/>
              <a:buFont typeface="Calibri"/>
              <a:buChar char="-"/>
            </a:pPr>
            <a:r>
              <a:rPr lang="en-US" sz="1800">
                <a:latin typeface="Calibri"/>
                <a:ea typeface="Calibri"/>
                <a:cs typeface="Calibri"/>
                <a:sym typeface="Calibri"/>
              </a:rPr>
              <a:t>Facilitator summarizes changes (with ecosystem component?)			  (5’)	</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438" name="Google Shape;438;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4" name="Google Shape;44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45" name="Google Shape;445;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2" name="Google Shape;452;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latin typeface="Calibri"/>
                <a:ea typeface="Calibri"/>
                <a:cs typeface="Calibri"/>
                <a:sym typeface="Calibri"/>
              </a:rPr>
              <a:t>We are going to assume we move forward with BAACA</a:t>
            </a:r>
            <a:endParaRPr/>
          </a:p>
          <a:p>
            <a:pPr indent="0" lvl="0" marL="0" marR="0" rtl="0" algn="l">
              <a:spcBef>
                <a:spcPts val="0"/>
              </a:spcBef>
              <a:spcAft>
                <a:spcPts val="0"/>
              </a:spcAft>
              <a:buNone/>
            </a:pPr>
            <a:r>
              <a:rPr lang="en-US" sz="1200">
                <a:latin typeface="Calibri"/>
                <a:ea typeface="Calibri"/>
                <a:cs typeface="Calibri"/>
                <a:sym typeface="Calibri"/>
              </a:rPr>
              <a:t>		Small group discussions (15’)</a:t>
            </a:r>
            <a:endParaRPr/>
          </a:p>
          <a:p>
            <a:pPr indent="0" lvl="0" marL="0" marR="0" rtl="0" algn="l">
              <a:spcBef>
                <a:spcPts val="0"/>
              </a:spcBef>
              <a:spcAft>
                <a:spcPts val="0"/>
              </a:spcAft>
              <a:buNone/>
            </a:pPr>
            <a:r>
              <a:rPr lang="en-US" sz="1200">
                <a:latin typeface="Calibri"/>
                <a:ea typeface="Calibri"/>
                <a:cs typeface="Calibri"/>
                <a:sym typeface="Calibri"/>
              </a:rPr>
              <a:t>		   Who does BAACA serve? Direct or indirect (e.g. members or allies)</a:t>
            </a:r>
            <a:endParaRPr/>
          </a:p>
          <a:p>
            <a:pPr indent="-228600" lvl="2" marL="1143000" marR="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Nonprofit arts and culture</a:t>
            </a:r>
            <a:endParaRPr/>
          </a:p>
          <a:p>
            <a:pPr indent="-228600" lvl="2" marL="1143000" marR="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Independent artists</a:t>
            </a:r>
            <a:endParaRPr/>
          </a:p>
          <a:p>
            <a:pPr indent="-228600" lvl="2" marL="1143000" marR="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For profit creative enterprises – integrated or an alliance</a:t>
            </a:r>
            <a:endParaRPr/>
          </a:p>
          <a:p>
            <a:pPr indent="0" lvl="0" marL="914400" marR="0" rtl="0" algn="l">
              <a:spcBef>
                <a:spcPts val="0"/>
              </a:spcBef>
              <a:spcAft>
                <a:spcPts val="0"/>
              </a:spcAft>
              <a:buNone/>
            </a:pPr>
            <a:r>
              <a:rPr lang="en-US" sz="1200">
                <a:latin typeface="Calibri"/>
                <a:ea typeface="Calibri"/>
                <a:cs typeface="Calibri"/>
                <a:sym typeface="Calibri"/>
              </a:rPr>
              <a:t>   What representation needs to be on the Board</a:t>
            </a:r>
            <a:endParaRPr/>
          </a:p>
          <a:p>
            <a:pPr indent="0" lvl="0" marL="0" marR="0" rtl="0" algn="l">
              <a:spcBef>
                <a:spcPts val="0"/>
              </a:spcBef>
              <a:spcAft>
                <a:spcPts val="0"/>
              </a:spcAft>
              <a:buNone/>
            </a:pPr>
            <a:r>
              <a:rPr lang="en-US" sz="1200">
                <a:latin typeface="Calibri"/>
                <a:ea typeface="Calibri"/>
                <a:cs typeface="Calibri"/>
                <a:sym typeface="Calibri"/>
              </a:rPr>
              <a:t>		Report outs  (10’)</a:t>
            </a:r>
            <a:endParaRPr/>
          </a:p>
          <a:p>
            <a:pPr indent="0" lvl="0" marL="0" marR="0" rtl="0" algn="l">
              <a:spcBef>
                <a:spcPts val="0"/>
              </a:spcBef>
              <a:spcAft>
                <a:spcPts val="0"/>
              </a:spcAft>
              <a:buNone/>
            </a:pPr>
            <a:r>
              <a:rPr lang="en-US" sz="1200">
                <a:latin typeface="Calibri"/>
                <a:ea typeface="Calibri"/>
                <a:cs typeface="Calibri"/>
                <a:sym typeface="Calibri"/>
              </a:rPr>
              <a:t>		Facilitator identifies commonalities/themes</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453" name="Google Shape;453;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0" name="Google Shape;460;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These were developed by the Steering Committee</a:t>
            </a:r>
            <a:endParaRPr/>
          </a:p>
          <a:p>
            <a:pPr indent="0" lvl="0" marL="0" marR="0" rtl="0" algn="l">
              <a:spcBef>
                <a:spcPts val="0"/>
              </a:spcBef>
              <a:spcAft>
                <a:spcPts val="0"/>
              </a:spcAft>
              <a:buNone/>
            </a:pPr>
            <a:r>
              <a:rPr lang="en-US" sz="1800">
                <a:latin typeface="Calibri"/>
                <a:ea typeface="Calibri"/>
                <a:cs typeface="Calibri"/>
                <a:sym typeface="Calibri"/>
              </a:rPr>
              <a:t>Scale of 1-5: how strongly do you agree with these  measures? Would you add any others?</a:t>
            </a:r>
            <a:endParaRPr/>
          </a:p>
          <a:p>
            <a:pPr indent="0" lvl="0" marL="0" marR="0" rtl="0" algn="l">
              <a:spcBef>
                <a:spcPts val="0"/>
              </a:spcBef>
              <a:spcAft>
                <a:spcPts val="0"/>
              </a:spcAft>
              <a:buNone/>
            </a:pPr>
            <a:r>
              <a:rPr lang="en-US" sz="1800">
                <a:latin typeface="Calibri"/>
                <a:ea typeface="Calibri"/>
                <a:cs typeface="Calibri"/>
                <a:sym typeface="Calibri"/>
              </a:rPr>
              <a:t>1 = strongly disagree, 2 = disagree, 3 = neutral, 4 = agree, 5 = strongly agree</a:t>
            </a:r>
            <a:endParaRPr/>
          </a:p>
          <a:p>
            <a:pPr indent="0" lvl="0" marL="0" marR="0" rtl="0" algn="l">
              <a:spcBef>
                <a:spcPts val="0"/>
              </a:spcBef>
              <a:spcAft>
                <a:spcPts val="0"/>
              </a:spcAft>
              <a:buNone/>
            </a:pPr>
            <a:r>
              <a:rPr lang="en-US" sz="1800">
                <a:latin typeface="Calibri"/>
                <a:ea typeface="Calibri"/>
                <a:cs typeface="Calibri"/>
                <a:sym typeface="Calibri"/>
              </a:rPr>
              <a:t>		See DOCUMENT </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461" name="Google Shape;461;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9" name="Google Shape;489;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90" name="Google Shape;490;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6" name="Google Shape;49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497" name="Google Shape;497;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 name="Google Shape;11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ALEX:</a:t>
            </a:r>
            <a:endParaRPr/>
          </a:p>
          <a:p>
            <a:pPr indent="0" lvl="0" marL="0" rtl="0" algn="l">
              <a:spcBef>
                <a:spcPts val="0"/>
              </a:spcBef>
              <a:spcAft>
                <a:spcPts val="0"/>
              </a:spcAft>
              <a:buNone/>
            </a:pPr>
            <a:r>
              <a:rPr lang="en-US">
                <a:latin typeface="Calibri"/>
                <a:ea typeface="Calibri"/>
                <a:cs typeface="Calibri"/>
                <a:sym typeface="Calibri"/>
              </a:rPr>
              <a:t>The purpose of this summit is to move our sector forward by building a cohesive and long-term coalition dedicated to a collaborative creative strategy. We have been a fragmented creative community for too long and now is our opportunity to make a visible and substantial contribution to the growth and health of Greater Green Bay.</a:t>
            </a:r>
            <a:endParaRPr/>
          </a:p>
          <a:p>
            <a:pPr indent="0" lvl="0" marL="0" rtl="0" algn="l">
              <a:spcBef>
                <a:spcPts val="0"/>
              </a:spcBef>
              <a:spcAft>
                <a:spcPts val="0"/>
              </a:spcAft>
              <a:buNone/>
            </a:pPr>
            <a:r>
              <a:rPr lang="en-US">
                <a:latin typeface="Calibri"/>
                <a:ea typeface="Calibri"/>
                <a:cs typeface="Calibri"/>
                <a:sym typeface="Calibri"/>
              </a:rPr>
              <a:t>And now, I am turning the presentation over to KELLI STRICKLAND to review the assessment and its results.</a:t>
            </a:r>
            <a:endParaRPr/>
          </a:p>
        </p:txBody>
      </p:sp>
      <p:sp>
        <p:nvSpPr>
          <p:cNvPr id="114" name="Google Shape;11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1" name="Google Shape;12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KELLI:</a:t>
            </a:r>
            <a:endParaRPr/>
          </a:p>
          <a:p>
            <a:pPr indent="0" lvl="0" marL="0" rtl="0" algn="l">
              <a:spcBef>
                <a:spcPts val="0"/>
              </a:spcBef>
              <a:spcAft>
                <a:spcPts val="0"/>
              </a:spcAft>
              <a:buNone/>
            </a:pPr>
            <a:r>
              <a:rPr lang="en-US">
                <a:latin typeface="Calibri"/>
                <a:ea typeface="Calibri"/>
                <a:cs typeface="Calibri"/>
                <a:sym typeface="Calibri"/>
              </a:rPr>
              <a:t>(I think you can make whatever notes you need, Kelli. I will just point out a few things I think are important. – Christine)</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I hope most of you have had a chance to review either the executive summary or the full assessment report before tonight. </a:t>
            </a:r>
            <a:endParaRPr/>
          </a:p>
        </p:txBody>
      </p:sp>
      <p:sp>
        <p:nvSpPr>
          <p:cNvPr id="122" name="Google Shape;12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9" name="Google Shape;12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0000"/>
                </a:solidFill>
              </a:rPr>
              <a:t>We added the for profit creative enterprises for the following reasons:</a:t>
            </a:r>
            <a:endParaRPr/>
          </a:p>
          <a:p>
            <a:pPr indent="-228600" lvl="0" marL="228600" rtl="0" algn="l">
              <a:spcBef>
                <a:spcPts val="0"/>
              </a:spcBef>
              <a:spcAft>
                <a:spcPts val="0"/>
              </a:spcAft>
              <a:buClr>
                <a:srgbClr val="FF0000"/>
              </a:buClr>
              <a:buSzPts val="1200"/>
              <a:buFont typeface="Calibri"/>
              <a:buAutoNum type="arabicPeriod"/>
            </a:pPr>
            <a:r>
              <a:rPr lang="en-US">
                <a:solidFill>
                  <a:srgbClr val="FF0000"/>
                </a:solidFill>
              </a:rPr>
              <a:t>Richard Florida’s book </a:t>
            </a:r>
            <a:r>
              <a:rPr i="1" lang="en-US">
                <a:solidFill>
                  <a:srgbClr val="FF0000"/>
                </a:solidFill>
              </a:rPr>
              <a:t>The Creative Class </a:t>
            </a:r>
            <a:r>
              <a:rPr i="0" lang="en-US">
                <a:solidFill>
                  <a:srgbClr val="FF0000"/>
                </a:solidFill>
              </a:rPr>
              <a:t>opened up new thinking about the role of creative workers in our communities.</a:t>
            </a:r>
            <a:endParaRPr/>
          </a:p>
          <a:p>
            <a:pPr indent="-228600" lvl="0" marL="228600" rtl="0" algn="l">
              <a:spcBef>
                <a:spcPts val="0"/>
              </a:spcBef>
              <a:spcAft>
                <a:spcPts val="0"/>
              </a:spcAft>
              <a:buClr>
                <a:srgbClr val="FF0000"/>
              </a:buClr>
              <a:buSzPts val="1200"/>
              <a:buFont typeface="Calibri"/>
              <a:buAutoNum type="arabicPeriod"/>
            </a:pPr>
            <a:r>
              <a:rPr i="0" lang="en-US">
                <a:solidFill>
                  <a:srgbClr val="FF0000"/>
                </a:solidFill>
              </a:rPr>
              <a:t>The United Nations continues to report </a:t>
            </a:r>
            <a:r>
              <a:rPr lang="en-US" sz="1800">
                <a:latin typeface="Calibri"/>
                <a:ea typeface="Calibri"/>
                <a:cs typeface="Calibri"/>
                <a:sym typeface="Calibri"/>
              </a:rPr>
              <a:t>that the “</a:t>
            </a:r>
            <a:r>
              <a:rPr i="1" lang="en-US" sz="1800">
                <a:latin typeface="Calibri"/>
                <a:ea typeface="Calibri"/>
                <a:cs typeface="Calibri"/>
                <a:sym typeface="Calibri"/>
              </a:rPr>
              <a:t>creative economy is one of the world’s fastest-growing sectors. Creative industries create employment and income, promote innovation, and contribute to societies’ well-being”.  </a:t>
            </a:r>
            <a:endParaRPr i="0" sz="1800">
              <a:latin typeface="Calibri"/>
              <a:ea typeface="Calibri"/>
              <a:cs typeface="Calibri"/>
              <a:sym typeface="Calibri"/>
            </a:endParaRPr>
          </a:p>
          <a:p>
            <a:pPr indent="-228600" lvl="0" marL="228600" rtl="0" algn="l">
              <a:spcBef>
                <a:spcPts val="0"/>
              </a:spcBef>
              <a:spcAft>
                <a:spcPts val="0"/>
              </a:spcAft>
              <a:buClr>
                <a:schemeClr val="dk1"/>
              </a:buClr>
              <a:buSzPts val="1800"/>
              <a:buFont typeface="Calibri"/>
              <a:buAutoNum type="arabicPeriod"/>
            </a:pPr>
            <a:r>
              <a:rPr lang="en-US" sz="1800">
                <a:latin typeface="Calibri"/>
                <a:ea typeface="Calibri"/>
                <a:cs typeface="Calibri"/>
                <a:sym typeface="Calibri"/>
              </a:rPr>
              <a:t>We saw potential benefits to GGB in the exploration of all of the creative sector’s assets for three reasons: 1.) the community is very dedicated to innovation and is putting resources behind being an innovative/start-up business and development hub; 2.) creativity is a key component of a sustainable, resilient, and growing community; and 3.) research showed that the community defines arts and creativity in the broadest terms possible, using imagination and a desire for inclusion, unity, entertainment, education, and business growth to lead the way. </a:t>
            </a:r>
            <a:endParaRPr i="0" sz="1800">
              <a:solidFill>
                <a:srgbClr val="FF0000"/>
              </a:solidFill>
              <a:latin typeface="Calibri"/>
              <a:ea typeface="Calibri"/>
              <a:cs typeface="Calibri"/>
              <a:sym typeface="Calibri"/>
            </a:endParaRPr>
          </a:p>
        </p:txBody>
      </p:sp>
      <p:sp>
        <p:nvSpPr>
          <p:cNvPr id="163" name="Google Shape;16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1" name="Google Shape;20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2" name="Google Shape;20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4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632423"/>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 name="Google Shape;16;p4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632423"/>
              </a:buClr>
              <a:buSzPts val="3200"/>
              <a:buNone/>
              <a:defRPr>
                <a:solidFill>
                  <a:srgbClr val="632423"/>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 name="Google Shape;17;p4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4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4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rgbClr val="000000"/>
                </a:solidFill>
                <a:latin typeface="Calibri"/>
                <a:ea typeface="Calibri"/>
                <a:cs typeface="Calibri"/>
                <a:sym typeface="Calibri"/>
              </a:defRPr>
            </a:lvl1pPr>
            <a:lvl2pPr indent="0" lvl="1" marL="0" marR="0" rtl="0" algn="l">
              <a:spcBef>
                <a:spcPts val="0"/>
              </a:spcBef>
              <a:spcAft>
                <a:spcPts val="0"/>
              </a:spcAft>
              <a:buNone/>
              <a:defRPr b="0" i="0" sz="1800" u="none" cap="none" strike="noStrike">
                <a:solidFill>
                  <a:srgbClr val="000000"/>
                </a:solidFill>
                <a:latin typeface="Calibri"/>
                <a:ea typeface="Calibri"/>
                <a:cs typeface="Calibri"/>
                <a:sym typeface="Calibri"/>
              </a:defRPr>
            </a:lvl2pPr>
            <a:lvl3pPr indent="0" lvl="2" marL="0" marR="0" rtl="0" algn="l">
              <a:spcBef>
                <a:spcPts val="0"/>
              </a:spcBef>
              <a:spcAft>
                <a:spcPts val="0"/>
              </a:spcAft>
              <a:buNone/>
              <a:defRPr b="0" i="0" sz="1800" u="none" cap="none" strike="noStrike">
                <a:solidFill>
                  <a:srgbClr val="000000"/>
                </a:solidFill>
                <a:latin typeface="Calibri"/>
                <a:ea typeface="Calibri"/>
                <a:cs typeface="Calibri"/>
                <a:sym typeface="Calibri"/>
              </a:defRPr>
            </a:lvl3pPr>
            <a:lvl4pPr indent="0" lvl="3" marL="0" marR="0" rtl="0" algn="l">
              <a:spcBef>
                <a:spcPts val="0"/>
              </a:spcBef>
              <a:spcAft>
                <a:spcPts val="0"/>
              </a:spcAft>
              <a:buNone/>
              <a:defRPr b="0" i="0" sz="1800" u="none" cap="none" strike="noStrike">
                <a:solidFill>
                  <a:srgbClr val="000000"/>
                </a:solidFill>
                <a:latin typeface="Calibri"/>
                <a:ea typeface="Calibri"/>
                <a:cs typeface="Calibri"/>
                <a:sym typeface="Calibri"/>
              </a:defRPr>
            </a:lvl4pPr>
            <a:lvl5pPr indent="0" lvl="4" marL="0" marR="0" rtl="0" algn="l">
              <a:spcBef>
                <a:spcPts val="0"/>
              </a:spcBef>
              <a:spcAft>
                <a:spcPts val="0"/>
              </a:spcAft>
              <a:buNone/>
              <a:defRPr b="0" i="0" sz="1800" u="none" cap="none" strike="noStrike">
                <a:solidFill>
                  <a:srgbClr val="000000"/>
                </a:solidFill>
                <a:latin typeface="Calibri"/>
                <a:ea typeface="Calibri"/>
                <a:cs typeface="Calibri"/>
                <a:sym typeface="Calibri"/>
              </a:defRPr>
            </a:lvl5pPr>
            <a:lvl6pPr indent="0" lvl="5" marL="0" marR="0" rtl="0" algn="l">
              <a:spcBef>
                <a:spcPts val="0"/>
              </a:spcBef>
              <a:spcAft>
                <a:spcPts val="0"/>
              </a:spcAft>
              <a:buNone/>
              <a:defRPr b="0" i="0" sz="1800" u="none" cap="none" strike="noStrike">
                <a:solidFill>
                  <a:srgbClr val="000000"/>
                </a:solidFill>
                <a:latin typeface="Calibri"/>
                <a:ea typeface="Calibri"/>
                <a:cs typeface="Calibri"/>
                <a:sym typeface="Calibri"/>
              </a:defRPr>
            </a:lvl6pPr>
            <a:lvl7pPr indent="0" lvl="6" marL="0" marR="0" rtl="0" algn="l">
              <a:spcBef>
                <a:spcPts val="0"/>
              </a:spcBef>
              <a:spcAft>
                <a:spcPts val="0"/>
              </a:spcAft>
              <a:buNone/>
              <a:defRPr b="0" i="0" sz="1800" u="none" cap="none" strike="noStrike">
                <a:solidFill>
                  <a:srgbClr val="000000"/>
                </a:solidFill>
                <a:latin typeface="Calibri"/>
                <a:ea typeface="Calibri"/>
                <a:cs typeface="Calibri"/>
                <a:sym typeface="Calibri"/>
              </a:defRPr>
            </a:lvl7pPr>
            <a:lvl8pPr indent="0" lvl="7" marL="0" marR="0" rtl="0" algn="l">
              <a:spcBef>
                <a:spcPts val="0"/>
              </a:spcBef>
              <a:spcAft>
                <a:spcPts val="0"/>
              </a:spcAft>
              <a:buNone/>
              <a:defRPr b="0" i="0" sz="1800" u="none" cap="none" strike="noStrike">
                <a:solidFill>
                  <a:srgbClr val="000000"/>
                </a:solidFill>
                <a:latin typeface="Calibri"/>
                <a:ea typeface="Calibri"/>
                <a:cs typeface="Calibri"/>
                <a:sym typeface="Calibri"/>
              </a:defRPr>
            </a:lvl8pPr>
            <a:lvl9pPr indent="0" lvl="8" marL="0" marR="0" rtl="0" algn="l">
              <a:spcBef>
                <a:spcPts val="0"/>
              </a:spcBef>
              <a:spcAft>
                <a:spcPts val="0"/>
              </a:spcAft>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50"/>
          <p:cNvSpPr/>
          <p:nvPr>
            <p:ph idx="2" type="pic"/>
          </p:nvPr>
        </p:nvSpPr>
        <p:spPr>
          <a:xfrm>
            <a:off x="1792288" y="612775"/>
            <a:ext cx="5486400" cy="4114800"/>
          </a:xfrm>
          <a:prstGeom prst="rect">
            <a:avLst/>
          </a:prstGeom>
          <a:noFill/>
          <a:ln>
            <a:noFill/>
          </a:ln>
        </p:spPr>
      </p:sp>
      <p:sp>
        <p:nvSpPr>
          <p:cNvPr id="68" name="Google Shape;68;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632523"/>
              </a:buClr>
              <a:buSzPts val="1400"/>
              <a:buNone/>
              <a:defRPr sz="1400"/>
            </a:lvl1pPr>
            <a:lvl2pPr indent="-228600" lvl="1" marL="914400" algn="l">
              <a:spcBef>
                <a:spcPts val="240"/>
              </a:spcBef>
              <a:spcAft>
                <a:spcPts val="0"/>
              </a:spcAft>
              <a:buClr>
                <a:srgbClr val="632523"/>
              </a:buClr>
              <a:buSzPts val="1200"/>
              <a:buNone/>
              <a:defRPr sz="1200"/>
            </a:lvl2pPr>
            <a:lvl3pPr indent="-228600" lvl="2" marL="1371600" algn="l">
              <a:spcBef>
                <a:spcPts val="200"/>
              </a:spcBef>
              <a:spcAft>
                <a:spcPts val="0"/>
              </a:spcAft>
              <a:buClr>
                <a:srgbClr val="632523"/>
              </a:buClr>
              <a:buSzPts val="1000"/>
              <a:buNone/>
              <a:defRPr sz="1000"/>
            </a:lvl3pPr>
            <a:lvl4pPr indent="-228600" lvl="3" marL="1828800" algn="l">
              <a:spcBef>
                <a:spcPts val="180"/>
              </a:spcBef>
              <a:spcAft>
                <a:spcPts val="0"/>
              </a:spcAft>
              <a:buClr>
                <a:srgbClr val="632523"/>
              </a:buClr>
              <a:buSzPts val="900"/>
              <a:buNone/>
              <a:defRPr sz="900"/>
            </a:lvl4pPr>
            <a:lvl5pPr indent="-228600" lvl="4" marL="2286000" algn="l">
              <a:spcBef>
                <a:spcPts val="180"/>
              </a:spcBef>
              <a:spcAft>
                <a:spcPts val="0"/>
              </a:spcAft>
              <a:buClr>
                <a:srgbClr val="632523"/>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5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5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1"/>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1"/>
          <p:cNvSpPr txBox="1"/>
          <p:nvPr>
            <p:ph idx="1" type="body"/>
          </p:nvPr>
        </p:nvSpPr>
        <p:spPr>
          <a:xfrm rot="5400000">
            <a:off x="2126457" y="-311943"/>
            <a:ext cx="4967287" cy="8915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632523"/>
              </a:buClr>
              <a:buSzPts val="1800"/>
              <a:buChar char="•"/>
              <a:defRPr/>
            </a:lvl1pPr>
            <a:lvl2pPr indent="-342900" lvl="1" marL="914400" algn="l">
              <a:spcBef>
                <a:spcPts val="360"/>
              </a:spcBef>
              <a:spcAft>
                <a:spcPts val="0"/>
              </a:spcAft>
              <a:buClr>
                <a:srgbClr val="632523"/>
              </a:buClr>
              <a:buSzPts val="1800"/>
              <a:buChar char="–"/>
              <a:defRPr/>
            </a:lvl2pPr>
            <a:lvl3pPr indent="-342900" lvl="2" marL="1371600" algn="l">
              <a:spcBef>
                <a:spcPts val="360"/>
              </a:spcBef>
              <a:spcAft>
                <a:spcPts val="0"/>
              </a:spcAft>
              <a:buClr>
                <a:srgbClr val="632523"/>
              </a:buClr>
              <a:buSzPts val="1800"/>
              <a:buChar char="•"/>
              <a:defRPr/>
            </a:lvl3pPr>
            <a:lvl4pPr indent="-342900" lvl="3" marL="1828800" algn="l">
              <a:spcBef>
                <a:spcPts val="360"/>
              </a:spcBef>
              <a:spcAft>
                <a:spcPts val="0"/>
              </a:spcAft>
              <a:buClr>
                <a:srgbClr val="632523"/>
              </a:buClr>
              <a:buSzPts val="1800"/>
              <a:buChar char="–"/>
              <a:defRPr/>
            </a:lvl4pPr>
            <a:lvl5pPr indent="-342900" lvl="4" marL="2286000" algn="l">
              <a:spcBef>
                <a:spcPts val="360"/>
              </a:spcBef>
              <a:spcAft>
                <a:spcPts val="0"/>
              </a:spcAft>
              <a:buClr>
                <a:srgbClr val="63252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5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5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632523"/>
              </a:buClr>
              <a:buSzPts val="1800"/>
              <a:buChar char="•"/>
              <a:defRPr/>
            </a:lvl1pPr>
            <a:lvl2pPr indent="-342900" lvl="1" marL="914400" algn="l">
              <a:spcBef>
                <a:spcPts val="360"/>
              </a:spcBef>
              <a:spcAft>
                <a:spcPts val="0"/>
              </a:spcAft>
              <a:buClr>
                <a:srgbClr val="632523"/>
              </a:buClr>
              <a:buSzPts val="1800"/>
              <a:buChar char="–"/>
              <a:defRPr/>
            </a:lvl2pPr>
            <a:lvl3pPr indent="-342900" lvl="2" marL="1371600" algn="l">
              <a:spcBef>
                <a:spcPts val="360"/>
              </a:spcBef>
              <a:spcAft>
                <a:spcPts val="0"/>
              </a:spcAft>
              <a:buClr>
                <a:srgbClr val="632523"/>
              </a:buClr>
              <a:buSzPts val="1800"/>
              <a:buChar char="•"/>
              <a:defRPr/>
            </a:lvl3pPr>
            <a:lvl4pPr indent="-342900" lvl="3" marL="1828800" algn="l">
              <a:spcBef>
                <a:spcPts val="360"/>
              </a:spcBef>
              <a:spcAft>
                <a:spcPts val="0"/>
              </a:spcAft>
              <a:buClr>
                <a:srgbClr val="632523"/>
              </a:buClr>
              <a:buSzPts val="1800"/>
              <a:buChar char="–"/>
              <a:defRPr/>
            </a:lvl4pPr>
            <a:lvl5pPr indent="-342900" lvl="4" marL="2286000" algn="l">
              <a:spcBef>
                <a:spcPts val="360"/>
              </a:spcBef>
              <a:spcAft>
                <a:spcPts val="0"/>
              </a:spcAft>
              <a:buClr>
                <a:srgbClr val="63252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5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5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42"/>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42"/>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632523"/>
              </a:buClr>
              <a:buSzPts val="1800"/>
              <a:buChar char="•"/>
              <a:defRPr/>
            </a:lvl1pPr>
            <a:lvl2pPr indent="-342900" lvl="1" marL="914400" algn="l">
              <a:spcBef>
                <a:spcPts val="360"/>
              </a:spcBef>
              <a:spcAft>
                <a:spcPts val="0"/>
              </a:spcAft>
              <a:buClr>
                <a:srgbClr val="632523"/>
              </a:buClr>
              <a:buSzPts val="1800"/>
              <a:buChar char="–"/>
              <a:defRPr/>
            </a:lvl2pPr>
            <a:lvl3pPr indent="-342900" lvl="2" marL="1371600" algn="l">
              <a:spcBef>
                <a:spcPts val="360"/>
              </a:spcBef>
              <a:spcAft>
                <a:spcPts val="0"/>
              </a:spcAft>
              <a:buClr>
                <a:srgbClr val="632523"/>
              </a:buClr>
              <a:buSzPts val="1800"/>
              <a:buChar char="•"/>
              <a:defRPr/>
            </a:lvl3pPr>
            <a:lvl4pPr indent="-342900" lvl="3" marL="1828800" algn="l">
              <a:spcBef>
                <a:spcPts val="360"/>
              </a:spcBef>
              <a:spcAft>
                <a:spcPts val="0"/>
              </a:spcAft>
              <a:buClr>
                <a:srgbClr val="632523"/>
              </a:buClr>
              <a:buSzPts val="1800"/>
              <a:buChar char="–"/>
              <a:defRPr/>
            </a:lvl4pPr>
            <a:lvl5pPr indent="-342900" lvl="4" marL="2286000" algn="l">
              <a:spcBef>
                <a:spcPts val="360"/>
              </a:spcBef>
              <a:spcAft>
                <a:spcPts val="0"/>
              </a:spcAft>
              <a:buClr>
                <a:srgbClr val="63252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4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4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44"/>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632523"/>
              </a:buClr>
              <a:buSzPts val="2400"/>
              <a:buNone/>
              <a:defRPr b="1" sz="2400"/>
            </a:lvl1pPr>
            <a:lvl2pPr indent="-228600" lvl="1" marL="914400" algn="l">
              <a:spcBef>
                <a:spcPts val="400"/>
              </a:spcBef>
              <a:spcAft>
                <a:spcPts val="0"/>
              </a:spcAft>
              <a:buClr>
                <a:srgbClr val="632523"/>
              </a:buClr>
              <a:buSzPts val="2000"/>
              <a:buNone/>
              <a:defRPr b="1" sz="2000"/>
            </a:lvl2pPr>
            <a:lvl3pPr indent="-228600" lvl="2" marL="1371600" algn="l">
              <a:spcBef>
                <a:spcPts val="360"/>
              </a:spcBef>
              <a:spcAft>
                <a:spcPts val="0"/>
              </a:spcAft>
              <a:buClr>
                <a:srgbClr val="632523"/>
              </a:buClr>
              <a:buSzPts val="1800"/>
              <a:buNone/>
              <a:defRPr b="1" sz="1800"/>
            </a:lvl3pPr>
            <a:lvl4pPr indent="-228600" lvl="3" marL="1828800" algn="l">
              <a:spcBef>
                <a:spcPts val="320"/>
              </a:spcBef>
              <a:spcAft>
                <a:spcPts val="0"/>
              </a:spcAft>
              <a:buClr>
                <a:srgbClr val="632523"/>
              </a:buClr>
              <a:buSzPts val="1600"/>
              <a:buNone/>
              <a:defRPr b="1" sz="1600"/>
            </a:lvl4pPr>
            <a:lvl5pPr indent="-228600" lvl="4" marL="2286000" algn="l">
              <a:spcBef>
                <a:spcPts val="320"/>
              </a:spcBef>
              <a:spcAft>
                <a:spcPts val="0"/>
              </a:spcAft>
              <a:buClr>
                <a:srgbClr val="632523"/>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0" name="Google Shape;30;p4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632523"/>
              </a:buClr>
              <a:buSzPts val="2400"/>
              <a:buChar char="•"/>
              <a:defRPr sz="2400"/>
            </a:lvl1pPr>
            <a:lvl2pPr indent="-355600" lvl="1" marL="914400" algn="l">
              <a:spcBef>
                <a:spcPts val="400"/>
              </a:spcBef>
              <a:spcAft>
                <a:spcPts val="0"/>
              </a:spcAft>
              <a:buClr>
                <a:srgbClr val="632523"/>
              </a:buClr>
              <a:buSzPts val="2000"/>
              <a:buChar char="–"/>
              <a:defRPr sz="2000"/>
            </a:lvl2pPr>
            <a:lvl3pPr indent="-342900" lvl="2" marL="1371600" algn="l">
              <a:spcBef>
                <a:spcPts val="360"/>
              </a:spcBef>
              <a:spcAft>
                <a:spcPts val="0"/>
              </a:spcAft>
              <a:buClr>
                <a:srgbClr val="632523"/>
              </a:buClr>
              <a:buSzPts val="1800"/>
              <a:buChar char="•"/>
              <a:defRPr sz="1800"/>
            </a:lvl3pPr>
            <a:lvl4pPr indent="-330200" lvl="3" marL="1828800" algn="l">
              <a:spcBef>
                <a:spcPts val="320"/>
              </a:spcBef>
              <a:spcAft>
                <a:spcPts val="0"/>
              </a:spcAft>
              <a:buClr>
                <a:srgbClr val="632523"/>
              </a:buClr>
              <a:buSzPts val="1600"/>
              <a:buChar char="–"/>
              <a:defRPr sz="1600"/>
            </a:lvl4pPr>
            <a:lvl5pPr indent="-330200" lvl="4" marL="2286000" algn="l">
              <a:spcBef>
                <a:spcPts val="320"/>
              </a:spcBef>
              <a:spcAft>
                <a:spcPts val="0"/>
              </a:spcAft>
              <a:buClr>
                <a:srgbClr val="632523"/>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 name="Google Shape;31;p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632523"/>
              </a:buClr>
              <a:buSzPts val="2400"/>
              <a:buNone/>
              <a:defRPr b="1" sz="2400"/>
            </a:lvl1pPr>
            <a:lvl2pPr indent="-228600" lvl="1" marL="914400" algn="l">
              <a:spcBef>
                <a:spcPts val="400"/>
              </a:spcBef>
              <a:spcAft>
                <a:spcPts val="0"/>
              </a:spcAft>
              <a:buClr>
                <a:srgbClr val="632523"/>
              </a:buClr>
              <a:buSzPts val="2000"/>
              <a:buNone/>
              <a:defRPr b="1" sz="2000"/>
            </a:lvl2pPr>
            <a:lvl3pPr indent="-228600" lvl="2" marL="1371600" algn="l">
              <a:spcBef>
                <a:spcPts val="360"/>
              </a:spcBef>
              <a:spcAft>
                <a:spcPts val="0"/>
              </a:spcAft>
              <a:buClr>
                <a:srgbClr val="632523"/>
              </a:buClr>
              <a:buSzPts val="1800"/>
              <a:buNone/>
              <a:defRPr b="1" sz="1800"/>
            </a:lvl3pPr>
            <a:lvl4pPr indent="-228600" lvl="3" marL="1828800" algn="l">
              <a:spcBef>
                <a:spcPts val="320"/>
              </a:spcBef>
              <a:spcAft>
                <a:spcPts val="0"/>
              </a:spcAft>
              <a:buClr>
                <a:srgbClr val="632523"/>
              </a:buClr>
              <a:buSzPts val="1600"/>
              <a:buNone/>
              <a:defRPr b="1" sz="1600"/>
            </a:lvl4pPr>
            <a:lvl5pPr indent="-228600" lvl="4" marL="2286000" algn="l">
              <a:spcBef>
                <a:spcPts val="320"/>
              </a:spcBef>
              <a:spcAft>
                <a:spcPts val="0"/>
              </a:spcAft>
              <a:buClr>
                <a:srgbClr val="632523"/>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2" name="Google Shape;32;p4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632523"/>
              </a:buClr>
              <a:buSzPts val="2400"/>
              <a:buChar char="•"/>
              <a:defRPr sz="2400"/>
            </a:lvl1pPr>
            <a:lvl2pPr indent="-355600" lvl="1" marL="914400" algn="l">
              <a:spcBef>
                <a:spcPts val="400"/>
              </a:spcBef>
              <a:spcAft>
                <a:spcPts val="0"/>
              </a:spcAft>
              <a:buClr>
                <a:srgbClr val="632523"/>
              </a:buClr>
              <a:buSzPts val="2000"/>
              <a:buChar char="–"/>
              <a:defRPr sz="2000"/>
            </a:lvl2pPr>
            <a:lvl3pPr indent="-342900" lvl="2" marL="1371600" algn="l">
              <a:spcBef>
                <a:spcPts val="360"/>
              </a:spcBef>
              <a:spcAft>
                <a:spcPts val="0"/>
              </a:spcAft>
              <a:buClr>
                <a:srgbClr val="632523"/>
              </a:buClr>
              <a:buSzPts val="1800"/>
              <a:buChar char="•"/>
              <a:defRPr sz="1800"/>
            </a:lvl3pPr>
            <a:lvl4pPr indent="-330200" lvl="3" marL="1828800" algn="l">
              <a:spcBef>
                <a:spcPts val="320"/>
              </a:spcBef>
              <a:spcAft>
                <a:spcPts val="0"/>
              </a:spcAft>
              <a:buClr>
                <a:srgbClr val="632523"/>
              </a:buClr>
              <a:buSzPts val="1600"/>
              <a:buChar char="–"/>
              <a:defRPr sz="1600"/>
            </a:lvl4pPr>
            <a:lvl5pPr indent="-330200" lvl="4" marL="2286000" algn="l">
              <a:spcBef>
                <a:spcPts val="320"/>
              </a:spcBef>
              <a:spcAft>
                <a:spcPts val="0"/>
              </a:spcAft>
              <a:buClr>
                <a:srgbClr val="632523"/>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3" name="Google Shape;33;p4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4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4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45"/>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4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632523"/>
              </a:buClr>
              <a:buSzPts val="2800"/>
              <a:buChar char="•"/>
              <a:defRPr sz="2800"/>
            </a:lvl1pPr>
            <a:lvl2pPr indent="-381000" lvl="1" marL="914400" algn="l">
              <a:spcBef>
                <a:spcPts val="480"/>
              </a:spcBef>
              <a:spcAft>
                <a:spcPts val="0"/>
              </a:spcAft>
              <a:buClr>
                <a:srgbClr val="632523"/>
              </a:buClr>
              <a:buSzPts val="2400"/>
              <a:buChar char="–"/>
              <a:defRPr sz="2400"/>
            </a:lvl2pPr>
            <a:lvl3pPr indent="-355600" lvl="2" marL="1371600" algn="l">
              <a:spcBef>
                <a:spcPts val="400"/>
              </a:spcBef>
              <a:spcAft>
                <a:spcPts val="0"/>
              </a:spcAft>
              <a:buClr>
                <a:srgbClr val="632523"/>
              </a:buClr>
              <a:buSzPts val="2000"/>
              <a:buChar char="•"/>
              <a:defRPr sz="2000"/>
            </a:lvl3pPr>
            <a:lvl4pPr indent="-342900" lvl="3" marL="1828800" algn="l">
              <a:spcBef>
                <a:spcPts val="360"/>
              </a:spcBef>
              <a:spcAft>
                <a:spcPts val="0"/>
              </a:spcAft>
              <a:buClr>
                <a:srgbClr val="632523"/>
              </a:buClr>
              <a:buSzPts val="1800"/>
              <a:buChar char="–"/>
              <a:defRPr sz="1800"/>
            </a:lvl4pPr>
            <a:lvl5pPr indent="-342900" lvl="4" marL="2286000" algn="l">
              <a:spcBef>
                <a:spcPts val="360"/>
              </a:spcBef>
              <a:spcAft>
                <a:spcPts val="0"/>
              </a:spcAft>
              <a:buClr>
                <a:srgbClr val="632523"/>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4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632523"/>
              </a:buClr>
              <a:buSzPts val="2800"/>
              <a:buChar char="•"/>
              <a:defRPr sz="2800"/>
            </a:lvl1pPr>
            <a:lvl2pPr indent="-381000" lvl="1" marL="914400" algn="l">
              <a:spcBef>
                <a:spcPts val="480"/>
              </a:spcBef>
              <a:spcAft>
                <a:spcPts val="0"/>
              </a:spcAft>
              <a:buClr>
                <a:srgbClr val="632523"/>
              </a:buClr>
              <a:buSzPts val="2400"/>
              <a:buChar char="–"/>
              <a:defRPr sz="2400"/>
            </a:lvl2pPr>
            <a:lvl3pPr indent="-355600" lvl="2" marL="1371600" algn="l">
              <a:spcBef>
                <a:spcPts val="400"/>
              </a:spcBef>
              <a:spcAft>
                <a:spcPts val="0"/>
              </a:spcAft>
              <a:buClr>
                <a:srgbClr val="632523"/>
              </a:buClr>
              <a:buSzPts val="2000"/>
              <a:buChar char="•"/>
              <a:defRPr sz="2000"/>
            </a:lvl3pPr>
            <a:lvl4pPr indent="-342900" lvl="3" marL="1828800" algn="l">
              <a:spcBef>
                <a:spcPts val="360"/>
              </a:spcBef>
              <a:spcAft>
                <a:spcPts val="0"/>
              </a:spcAft>
              <a:buClr>
                <a:srgbClr val="632523"/>
              </a:buClr>
              <a:buSzPts val="1800"/>
              <a:buChar char="–"/>
              <a:defRPr sz="1800"/>
            </a:lvl4pPr>
            <a:lvl5pPr indent="-342900" lvl="4" marL="2286000" algn="l">
              <a:spcBef>
                <a:spcPts val="360"/>
              </a:spcBef>
              <a:spcAft>
                <a:spcPts val="0"/>
              </a:spcAft>
              <a:buClr>
                <a:srgbClr val="632523"/>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4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4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4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4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4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6" name="Google Shape;46;p4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4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4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7"/>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4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4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4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4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4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632523"/>
              </a:buClr>
              <a:buSzPts val="3200"/>
              <a:buChar char="•"/>
              <a:defRPr sz="3200"/>
            </a:lvl1pPr>
            <a:lvl2pPr indent="-406400" lvl="1" marL="914400" algn="l">
              <a:spcBef>
                <a:spcPts val="560"/>
              </a:spcBef>
              <a:spcAft>
                <a:spcPts val="0"/>
              </a:spcAft>
              <a:buClr>
                <a:srgbClr val="632523"/>
              </a:buClr>
              <a:buSzPts val="2800"/>
              <a:buChar char="–"/>
              <a:defRPr sz="2800"/>
            </a:lvl2pPr>
            <a:lvl3pPr indent="-381000" lvl="2" marL="1371600" algn="l">
              <a:spcBef>
                <a:spcPts val="480"/>
              </a:spcBef>
              <a:spcAft>
                <a:spcPts val="0"/>
              </a:spcAft>
              <a:buClr>
                <a:srgbClr val="632523"/>
              </a:buClr>
              <a:buSzPts val="2400"/>
              <a:buChar char="•"/>
              <a:defRPr sz="2400"/>
            </a:lvl3pPr>
            <a:lvl4pPr indent="-355600" lvl="3" marL="1828800" algn="l">
              <a:spcBef>
                <a:spcPts val="400"/>
              </a:spcBef>
              <a:spcAft>
                <a:spcPts val="0"/>
              </a:spcAft>
              <a:buClr>
                <a:srgbClr val="632523"/>
              </a:buClr>
              <a:buSzPts val="2000"/>
              <a:buChar char="–"/>
              <a:defRPr sz="2000"/>
            </a:lvl4pPr>
            <a:lvl5pPr indent="-355600" lvl="4" marL="2286000" algn="l">
              <a:spcBef>
                <a:spcPts val="400"/>
              </a:spcBef>
              <a:spcAft>
                <a:spcPts val="0"/>
              </a:spcAft>
              <a:buClr>
                <a:srgbClr val="632523"/>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632523"/>
              </a:buClr>
              <a:buSzPts val="1400"/>
              <a:buNone/>
              <a:defRPr sz="1400"/>
            </a:lvl1pPr>
            <a:lvl2pPr indent="-228600" lvl="1" marL="914400" algn="l">
              <a:spcBef>
                <a:spcPts val="240"/>
              </a:spcBef>
              <a:spcAft>
                <a:spcPts val="0"/>
              </a:spcAft>
              <a:buClr>
                <a:srgbClr val="632523"/>
              </a:buClr>
              <a:buSzPts val="1200"/>
              <a:buNone/>
              <a:defRPr sz="1200"/>
            </a:lvl2pPr>
            <a:lvl3pPr indent="-228600" lvl="2" marL="1371600" algn="l">
              <a:spcBef>
                <a:spcPts val="200"/>
              </a:spcBef>
              <a:spcAft>
                <a:spcPts val="0"/>
              </a:spcAft>
              <a:buClr>
                <a:srgbClr val="632523"/>
              </a:buClr>
              <a:buSzPts val="1000"/>
              <a:buNone/>
              <a:defRPr sz="1000"/>
            </a:lvl3pPr>
            <a:lvl4pPr indent="-228600" lvl="3" marL="1828800" algn="l">
              <a:spcBef>
                <a:spcPts val="180"/>
              </a:spcBef>
              <a:spcAft>
                <a:spcPts val="0"/>
              </a:spcAft>
              <a:buClr>
                <a:srgbClr val="632523"/>
              </a:buClr>
              <a:buSzPts val="900"/>
              <a:buNone/>
              <a:defRPr sz="900"/>
            </a:lvl4pPr>
            <a:lvl5pPr indent="-228600" lvl="4" marL="2286000" algn="l">
              <a:spcBef>
                <a:spcPts val="180"/>
              </a:spcBef>
              <a:spcAft>
                <a:spcPts val="0"/>
              </a:spcAft>
              <a:buClr>
                <a:srgbClr val="632523"/>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4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4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632523"/>
                </a:solidFill>
                <a:latin typeface="Calibri"/>
                <a:ea typeface="Calibri"/>
                <a:cs typeface="Calibri"/>
                <a:sym typeface="Calibri"/>
              </a:defRPr>
            </a:lvl9pPr>
          </a:lstStyle>
          <a:p/>
        </p:txBody>
      </p:sp>
      <p:sp>
        <p:nvSpPr>
          <p:cNvPr id="11" name="Google Shape;11;p40"/>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632523"/>
              </a:buClr>
              <a:buSzPts val="3200"/>
              <a:buFont typeface="Arial"/>
              <a:buChar char="•"/>
              <a:defRPr b="0" i="0" sz="3200" u="none" cap="none" strike="noStrike">
                <a:solidFill>
                  <a:srgbClr val="632523"/>
                </a:solidFill>
                <a:latin typeface="Calibri"/>
                <a:ea typeface="Calibri"/>
                <a:cs typeface="Calibri"/>
                <a:sym typeface="Calibri"/>
              </a:defRPr>
            </a:lvl1pPr>
            <a:lvl2pPr indent="-406400" lvl="1" marL="914400" marR="0" rtl="0" algn="l">
              <a:spcBef>
                <a:spcPts val="560"/>
              </a:spcBef>
              <a:spcAft>
                <a:spcPts val="0"/>
              </a:spcAft>
              <a:buClr>
                <a:srgbClr val="632523"/>
              </a:buClr>
              <a:buSzPts val="2800"/>
              <a:buFont typeface="Arial"/>
              <a:buChar char="–"/>
              <a:defRPr b="0" i="0" sz="2800" u="none" cap="none" strike="noStrike">
                <a:solidFill>
                  <a:srgbClr val="632523"/>
                </a:solidFill>
                <a:latin typeface="Calibri"/>
                <a:ea typeface="Calibri"/>
                <a:cs typeface="Calibri"/>
                <a:sym typeface="Calibri"/>
              </a:defRPr>
            </a:lvl2pPr>
            <a:lvl3pPr indent="-381000" lvl="2" marL="1371600" marR="0" rtl="0" algn="l">
              <a:spcBef>
                <a:spcPts val="480"/>
              </a:spcBef>
              <a:spcAft>
                <a:spcPts val="0"/>
              </a:spcAft>
              <a:buClr>
                <a:srgbClr val="632523"/>
              </a:buClr>
              <a:buSzPts val="2400"/>
              <a:buFont typeface="Arial"/>
              <a:buChar char="•"/>
              <a:defRPr b="0" i="0" sz="2400" u="none" cap="none" strike="noStrike">
                <a:solidFill>
                  <a:srgbClr val="632523"/>
                </a:solidFill>
                <a:latin typeface="Calibri"/>
                <a:ea typeface="Calibri"/>
                <a:cs typeface="Calibri"/>
                <a:sym typeface="Calibri"/>
              </a:defRPr>
            </a:lvl3pPr>
            <a:lvl4pPr indent="-355600" lvl="3" marL="1828800" marR="0" rtl="0" algn="l">
              <a:spcBef>
                <a:spcPts val="400"/>
              </a:spcBef>
              <a:spcAft>
                <a:spcPts val="0"/>
              </a:spcAft>
              <a:buClr>
                <a:srgbClr val="632523"/>
              </a:buClr>
              <a:buSzPts val="2000"/>
              <a:buFont typeface="Arial"/>
              <a:buChar char="–"/>
              <a:defRPr b="0" i="0" sz="2000" u="none" cap="none" strike="noStrike">
                <a:solidFill>
                  <a:srgbClr val="632523"/>
                </a:solidFill>
                <a:latin typeface="Calibri"/>
                <a:ea typeface="Calibri"/>
                <a:cs typeface="Calibri"/>
                <a:sym typeface="Calibri"/>
              </a:defRPr>
            </a:lvl4pPr>
            <a:lvl5pPr indent="-355600" lvl="4" marL="2286000" marR="0" rtl="0" algn="l">
              <a:spcBef>
                <a:spcPts val="400"/>
              </a:spcBef>
              <a:spcAft>
                <a:spcPts val="0"/>
              </a:spcAft>
              <a:buClr>
                <a:srgbClr val="632523"/>
              </a:buClr>
              <a:buSzPts val="2000"/>
              <a:buFont typeface="Arial"/>
              <a:buChar char="»"/>
              <a:defRPr b="0" i="0" sz="2000" u="none" cap="none" strike="noStrike">
                <a:solidFill>
                  <a:srgbClr val="632523"/>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2" name="Google Shape;12;p40"/>
          <p:cNvCxnSpPr/>
          <p:nvPr/>
        </p:nvCxnSpPr>
        <p:spPr>
          <a:xfrm>
            <a:off x="457200" y="6705600"/>
            <a:ext cx="8305800" cy="0"/>
          </a:xfrm>
          <a:prstGeom prst="straightConnector1">
            <a:avLst/>
          </a:prstGeom>
          <a:noFill/>
          <a:ln cap="flat" cmpd="sng" w="19050">
            <a:solidFill>
              <a:srgbClr val="92D050"/>
            </a:solidFill>
            <a:prstDash val="solid"/>
            <a:round/>
            <a:headEnd len="sm" w="sm" type="none"/>
            <a:tailEnd len="sm" w="sm" type="none"/>
          </a:ln>
        </p:spPr>
      </p:cxnSp>
      <p:pic>
        <p:nvPicPr>
          <p:cNvPr id="13" name="Google Shape;13;p40"/>
          <p:cNvPicPr preferRelativeResize="0"/>
          <p:nvPr/>
        </p:nvPicPr>
        <p:blipFill rotWithShape="1">
          <a:blip r:embed="rId1">
            <a:alphaModFix/>
          </a:blip>
          <a:srcRect b="0" l="0" r="0" t="0"/>
          <a:stretch/>
        </p:blipFill>
        <p:spPr>
          <a:xfrm>
            <a:off x="5772150" y="0"/>
            <a:ext cx="3371850" cy="793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6000"/>
          </a:blip>
          <a:stretch>
            <a:fillRect/>
          </a:stretch>
        </a:blip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228600" y="228600"/>
            <a:ext cx="8686800" cy="2932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i="1" lang="en-US" sz="3600"/>
            </a:br>
            <a:endParaRPr b="1" sz="3600">
              <a:solidFill>
                <a:schemeClr val="dk1"/>
              </a:solidFill>
            </a:endParaRPr>
          </a:p>
        </p:txBody>
      </p:sp>
      <p:sp>
        <p:nvSpPr>
          <p:cNvPr id="90" name="Google Shape;90;p1"/>
          <p:cNvSpPr txBox="1"/>
          <p:nvPr>
            <p:ph idx="1" type="subTitle"/>
          </p:nvPr>
        </p:nvSpPr>
        <p:spPr>
          <a:xfrm>
            <a:off x="852159" y="3849090"/>
            <a:ext cx="7786394" cy="2546348"/>
          </a:xfrm>
          <a:prstGeom prst="rect">
            <a:avLst/>
          </a:prstGeom>
          <a:noFill/>
          <a:ln>
            <a:noFill/>
          </a:ln>
        </p:spPr>
        <p:txBody>
          <a:bodyPr anchorCtr="0" anchor="t" bIns="45700" lIns="91425" spcFirstLastPara="1" rIns="91425" wrap="square" tIns="45700">
            <a:normAutofit fontScale="92500"/>
          </a:bodyPr>
          <a:lstStyle/>
          <a:p>
            <a:pPr indent="0" lvl="0" marL="0" rtl="0" algn="ctr">
              <a:spcBef>
                <a:spcPts val="0"/>
              </a:spcBef>
              <a:spcAft>
                <a:spcPts val="0"/>
              </a:spcAft>
              <a:buClr>
                <a:srgbClr val="632423"/>
              </a:buClr>
              <a:buSzPct val="100000"/>
              <a:buFont typeface="Arial"/>
              <a:buNone/>
            </a:pPr>
            <a:r>
              <a:rPr b="1" lang="en-US" sz="3500"/>
              <a:t>CREATIVE SECTOR SUMMIT</a:t>
            </a:r>
            <a:endParaRPr/>
          </a:p>
          <a:p>
            <a:pPr indent="0" lvl="0" marL="0" rtl="0" algn="ctr">
              <a:spcBef>
                <a:spcPts val="647"/>
              </a:spcBef>
              <a:spcAft>
                <a:spcPts val="0"/>
              </a:spcAft>
              <a:buClr>
                <a:srgbClr val="632423"/>
              </a:buClr>
              <a:buSzPct val="100000"/>
              <a:buFont typeface="Arial"/>
              <a:buNone/>
            </a:pPr>
            <a:r>
              <a:rPr b="1" lang="en-US" sz="3500"/>
              <a:t>NWTC</a:t>
            </a:r>
            <a:endParaRPr/>
          </a:p>
          <a:p>
            <a:pPr indent="0" lvl="0" marL="0" rtl="0" algn="ctr">
              <a:spcBef>
                <a:spcPts val="592"/>
              </a:spcBef>
              <a:spcAft>
                <a:spcPts val="0"/>
              </a:spcAft>
              <a:buClr>
                <a:srgbClr val="632423"/>
              </a:buClr>
              <a:buSzPct val="100000"/>
              <a:buFont typeface="Arial"/>
              <a:buNone/>
            </a:pPr>
            <a:r>
              <a:rPr lang="en-US"/>
              <a:t>Presented by Bay Area Arts and Culture Alliance</a:t>
            </a:r>
            <a:endParaRPr/>
          </a:p>
          <a:p>
            <a:pPr indent="0" lvl="0" marL="0" rtl="0" algn="ctr">
              <a:spcBef>
                <a:spcPts val="592"/>
              </a:spcBef>
              <a:spcAft>
                <a:spcPts val="0"/>
              </a:spcAft>
              <a:buClr>
                <a:srgbClr val="632423"/>
              </a:buClr>
              <a:buSzPct val="100000"/>
              <a:buFont typeface="Arial"/>
              <a:buNone/>
            </a:pPr>
            <a:r>
              <a:rPr lang="en-US"/>
              <a:t>SEPTEMBER 11, 2023</a:t>
            </a:r>
            <a:endParaRPr/>
          </a:p>
          <a:p>
            <a:pPr indent="0" lvl="0" marL="0" rtl="0" algn="ctr">
              <a:spcBef>
                <a:spcPts val="592"/>
              </a:spcBef>
              <a:spcAft>
                <a:spcPts val="0"/>
              </a:spcAft>
              <a:buClr>
                <a:srgbClr val="632423"/>
              </a:buClr>
              <a:buSzPct val="100000"/>
              <a:buFont typeface="Arial"/>
              <a:buNone/>
            </a:pPr>
            <a:r>
              <a:t/>
            </a:r>
            <a:endParaRPr/>
          </a:p>
        </p:txBody>
      </p:sp>
      <p:cxnSp>
        <p:nvCxnSpPr>
          <p:cNvPr id="91" name="Google Shape;91;p1"/>
          <p:cNvCxnSpPr/>
          <p:nvPr/>
        </p:nvCxnSpPr>
        <p:spPr>
          <a:xfrm>
            <a:off x="381000" y="6705600"/>
            <a:ext cx="8534400" cy="0"/>
          </a:xfrm>
          <a:prstGeom prst="straightConnector1">
            <a:avLst/>
          </a:prstGeom>
          <a:noFill/>
          <a:ln cap="flat" cmpd="sng" w="15875">
            <a:solidFill>
              <a:srgbClr val="92D050"/>
            </a:solidFill>
            <a:prstDash val="solid"/>
            <a:round/>
            <a:headEnd len="sm" w="sm" type="none"/>
            <a:tailEnd len="sm" w="sm" type="none"/>
          </a:ln>
        </p:spPr>
      </p:cxnSp>
      <p:pic>
        <p:nvPicPr>
          <p:cNvPr descr="A picture containing icon&#10;&#10;Description automatically generated" id="92" name="Google Shape;92;p1"/>
          <p:cNvPicPr preferRelativeResize="0"/>
          <p:nvPr/>
        </p:nvPicPr>
        <p:blipFill rotWithShape="1">
          <a:blip r:embed="rId4">
            <a:alphaModFix/>
          </a:blip>
          <a:srcRect b="0" l="0" r="0" t="0"/>
          <a:stretch/>
        </p:blipFill>
        <p:spPr>
          <a:xfrm>
            <a:off x="4533900" y="2073175"/>
            <a:ext cx="2540131" cy="13145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lang="en-US" sz="4000">
                <a:latin typeface="Calibri"/>
                <a:ea typeface="Calibri"/>
                <a:cs typeface="Calibri"/>
                <a:sym typeface="Calibri"/>
              </a:rPr>
            </a:br>
            <a:br>
              <a:rPr lang="en-US" sz="4000">
                <a:latin typeface="Calibri"/>
                <a:ea typeface="Calibri"/>
                <a:cs typeface="Calibri"/>
                <a:sym typeface="Calibri"/>
              </a:rPr>
            </a:br>
            <a:br>
              <a:rPr lang="en-US" sz="4000">
                <a:latin typeface="Calibri"/>
                <a:ea typeface="Calibri"/>
                <a:cs typeface="Calibri"/>
                <a:sym typeface="Calibri"/>
              </a:rPr>
            </a:br>
            <a:br>
              <a:rPr lang="en-US" sz="4000">
                <a:latin typeface="Calibri"/>
                <a:ea typeface="Calibri"/>
                <a:cs typeface="Calibri"/>
                <a:sym typeface="Calibri"/>
              </a:rPr>
            </a:br>
            <a:br>
              <a:rPr lang="en-US" sz="4000">
                <a:latin typeface="Calibri"/>
                <a:ea typeface="Calibri"/>
                <a:cs typeface="Calibri"/>
                <a:sym typeface="Calibri"/>
              </a:rPr>
            </a:br>
            <a:br>
              <a:rPr lang="en-US" sz="4000">
                <a:latin typeface="Calibri"/>
                <a:ea typeface="Calibri"/>
                <a:cs typeface="Calibri"/>
                <a:sym typeface="Calibri"/>
              </a:rPr>
            </a:br>
            <a:br>
              <a:rPr lang="en-US" sz="4000">
                <a:latin typeface="Calibri"/>
                <a:ea typeface="Calibri"/>
                <a:cs typeface="Calibri"/>
                <a:sym typeface="Calibri"/>
              </a:rPr>
            </a:br>
            <a:r>
              <a:rPr lang="en-US" sz="4000">
                <a:latin typeface="Calibri"/>
                <a:ea typeface="Calibri"/>
                <a:cs typeface="Calibri"/>
                <a:sym typeface="Calibri"/>
              </a:rPr>
              <a:t>MAIN FINDINGS</a:t>
            </a:r>
            <a:endParaRPr/>
          </a:p>
        </p:txBody>
      </p:sp>
      <p:sp>
        <p:nvSpPr>
          <p:cNvPr id="212" name="Google Shape;212;p10"/>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632523"/>
              </a:buClr>
              <a:buSzPts val="2800"/>
              <a:buNone/>
            </a:pPr>
            <a:r>
              <a:t/>
            </a:r>
            <a:endParaRPr b="1" sz="2800">
              <a:solidFill>
                <a:srgbClr val="595959"/>
              </a:solidFill>
            </a:endParaRPr>
          </a:p>
          <a:p>
            <a:pPr indent="0" lvl="0" marL="0" rtl="0" algn="ctr">
              <a:spcBef>
                <a:spcPts val="560"/>
              </a:spcBef>
              <a:spcAft>
                <a:spcPts val="0"/>
              </a:spcAft>
              <a:buClr>
                <a:srgbClr val="632523"/>
              </a:buClr>
              <a:buSzPts val="2800"/>
              <a:buNone/>
            </a:pPr>
            <a:r>
              <a:t/>
            </a:r>
            <a:endParaRPr b="1" sz="2800">
              <a:solidFill>
                <a:srgbClr val="595959"/>
              </a:solidFill>
            </a:endParaRPr>
          </a:p>
          <a:p>
            <a:pPr indent="0" lvl="0" marL="0" rtl="0" algn="ctr">
              <a:spcBef>
                <a:spcPts val="560"/>
              </a:spcBef>
              <a:spcAft>
                <a:spcPts val="0"/>
              </a:spcAft>
              <a:buClr>
                <a:srgbClr val="632523"/>
              </a:buClr>
              <a:buSzPts val="2800"/>
              <a:buNone/>
            </a:pPr>
            <a:r>
              <a:t/>
            </a:r>
            <a:endParaRPr b="1" sz="280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CURRENT SECTOR PROFILE</a:t>
            </a:r>
            <a:endParaRPr/>
          </a:p>
        </p:txBody>
      </p:sp>
      <p:grpSp>
        <p:nvGrpSpPr>
          <p:cNvPr id="219" name="Google Shape;219;p11"/>
          <p:cNvGrpSpPr/>
          <p:nvPr/>
        </p:nvGrpSpPr>
        <p:grpSpPr>
          <a:xfrm>
            <a:off x="152400" y="1413801"/>
            <a:ext cx="8915400" cy="5214962"/>
            <a:chOff x="0" y="636"/>
            <a:chExt cx="8915400" cy="5214962"/>
          </a:xfrm>
        </p:grpSpPr>
        <p:cxnSp>
          <p:nvCxnSpPr>
            <p:cNvPr id="220" name="Google Shape;220;p11"/>
            <p:cNvCxnSpPr/>
            <p:nvPr/>
          </p:nvCxnSpPr>
          <p:spPr>
            <a:xfrm>
              <a:off x="0" y="636"/>
              <a:ext cx="89154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21" name="Google Shape;221;p11"/>
            <p:cNvSpPr/>
            <p:nvPr/>
          </p:nvSpPr>
          <p:spPr>
            <a:xfrm>
              <a:off x="0" y="636"/>
              <a:ext cx="8915400" cy="744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txBox="1"/>
            <p:nvPr/>
          </p:nvSpPr>
          <p:spPr>
            <a:xfrm>
              <a:off x="0" y="636"/>
              <a:ext cx="8915400" cy="74499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More nationally recognized artists than known, appreciated, or employed</a:t>
              </a:r>
              <a:endParaRPr/>
            </a:p>
          </p:txBody>
        </p:sp>
        <p:cxnSp>
          <p:nvCxnSpPr>
            <p:cNvPr id="223" name="Google Shape;223;p11"/>
            <p:cNvCxnSpPr/>
            <p:nvPr/>
          </p:nvCxnSpPr>
          <p:spPr>
            <a:xfrm>
              <a:off x="0" y="745631"/>
              <a:ext cx="89154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24" name="Google Shape;224;p11"/>
            <p:cNvSpPr/>
            <p:nvPr/>
          </p:nvSpPr>
          <p:spPr>
            <a:xfrm>
              <a:off x="0" y="698130"/>
              <a:ext cx="8915400" cy="744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txBox="1"/>
            <p:nvPr/>
          </p:nvSpPr>
          <p:spPr>
            <a:xfrm>
              <a:off x="0" y="698130"/>
              <a:ext cx="8915400" cy="74499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Many artists are more successful selling their art online or out of town</a:t>
              </a:r>
              <a:endParaRPr/>
            </a:p>
          </p:txBody>
        </p:sp>
        <p:cxnSp>
          <p:nvCxnSpPr>
            <p:cNvPr id="226" name="Google Shape;226;p11"/>
            <p:cNvCxnSpPr/>
            <p:nvPr/>
          </p:nvCxnSpPr>
          <p:spPr>
            <a:xfrm>
              <a:off x="0" y="1490626"/>
              <a:ext cx="89154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27" name="Google Shape;227;p11"/>
            <p:cNvSpPr/>
            <p:nvPr/>
          </p:nvSpPr>
          <p:spPr>
            <a:xfrm>
              <a:off x="0" y="1490626"/>
              <a:ext cx="8915400" cy="744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
            <p:cNvSpPr txBox="1"/>
            <p:nvPr/>
          </p:nvSpPr>
          <p:spPr>
            <a:xfrm>
              <a:off x="0" y="1490626"/>
              <a:ext cx="8915400" cy="74499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Narrow arts/culture organizational profile – few large organizations over $300K with most under $150K and many under $50K</a:t>
              </a:r>
              <a:endParaRPr/>
            </a:p>
          </p:txBody>
        </p:sp>
        <p:cxnSp>
          <p:nvCxnSpPr>
            <p:cNvPr id="229" name="Google Shape;229;p11"/>
            <p:cNvCxnSpPr/>
            <p:nvPr/>
          </p:nvCxnSpPr>
          <p:spPr>
            <a:xfrm>
              <a:off x="0" y="2235620"/>
              <a:ext cx="89154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30" name="Google Shape;230;p11"/>
            <p:cNvSpPr/>
            <p:nvPr/>
          </p:nvSpPr>
          <p:spPr>
            <a:xfrm>
              <a:off x="0" y="2235620"/>
              <a:ext cx="8915400" cy="744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txBox="1"/>
            <p:nvPr/>
          </p:nvSpPr>
          <p:spPr>
            <a:xfrm>
              <a:off x="0" y="2235620"/>
              <a:ext cx="8915400" cy="74499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Wide variety of quality across the sector</a:t>
              </a:r>
              <a:endParaRPr/>
            </a:p>
          </p:txBody>
        </p:sp>
        <p:cxnSp>
          <p:nvCxnSpPr>
            <p:cNvPr id="232" name="Google Shape;232;p11"/>
            <p:cNvCxnSpPr/>
            <p:nvPr/>
          </p:nvCxnSpPr>
          <p:spPr>
            <a:xfrm>
              <a:off x="0" y="2826237"/>
              <a:ext cx="89154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33" name="Google Shape;233;p11"/>
            <p:cNvSpPr/>
            <p:nvPr/>
          </p:nvSpPr>
          <p:spPr>
            <a:xfrm>
              <a:off x="0" y="2980615"/>
              <a:ext cx="8915400" cy="744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1"/>
            <p:cNvSpPr txBox="1"/>
            <p:nvPr/>
          </p:nvSpPr>
          <p:spPr>
            <a:xfrm>
              <a:off x="0" y="2980615"/>
              <a:ext cx="8915400" cy="74499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No strategic, long-term funding or development strategy from the community for arts and culture</a:t>
              </a:r>
              <a:endParaRPr/>
            </a:p>
          </p:txBody>
        </p:sp>
        <p:cxnSp>
          <p:nvCxnSpPr>
            <p:cNvPr id="235" name="Google Shape;235;p11"/>
            <p:cNvCxnSpPr/>
            <p:nvPr/>
          </p:nvCxnSpPr>
          <p:spPr>
            <a:xfrm>
              <a:off x="0" y="3725609"/>
              <a:ext cx="89154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36" name="Google Shape;236;p11"/>
            <p:cNvSpPr/>
            <p:nvPr/>
          </p:nvSpPr>
          <p:spPr>
            <a:xfrm>
              <a:off x="0" y="3725609"/>
              <a:ext cx="8915400" cy="744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txBox="1"/>
            <p:nvPr/>
          </p:nvSpPr>
          <p:spPr>
            <a:xfrm>
              <a:off x="0" y="3725609"/>
              <a:ext cx="8915400" cy="74499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The for-profit creative enterprises are plentiful, varied, highly professional and make a significant contribution to economic and community development of the region</a:t>
              </a:r>
              <a:endParaRPr/>
            </a:p>
          </p:txBody>
        </p:sp>
        <p:cxnSp>
          <p:nvCxnSpPr>
            <p:cNvPr id="238" name="Google Shape;238;p11"/>
            <p:cNvCxnSpPr/>
            <p:nvPr/>
          </p:nvCxnSpPr>
          <p:spPr>
            <a:xfrm>
              <a:off x="0" y="4470604"/>
              <a:ext cx="89154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39" name="Google Shape;239;p11"/>
            <p:cNvSpPr/>
            <p:nvPr/>
          </p:nvSpPr>
          <p:spPr>
            <a:xfrm>
              <a:off x="0" y="4470604"/>
              <a:ext cx="8915400" cy="744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1"/>
            <p:cNvSpPr txBox="1"/>
            <p:nvPr/>
          </p:nvSpPr>
          <p:spPr>
            <a:xfrm>
              <a:off x="0" y="4470604"/>
              <a:ext cx="8915400" cy="74499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Information collated showed 80+ nonprofit arts and culture organizations, and 225 individual creative businesses, including individual artists.</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ARTS AND CULTURE SNAPSHOT</a:t>
            </a:r>
            <a:endParaRPr/>
          </a:p>
        </p:txBody>
      </p:sp>
      <p:sp>
        <p:nvSpPr>
          <p:cNvPr id="247" name="Google Shape;247;p12"/>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95959"/>
              </a:buClr>
              <a:buSzPts val="1800"/>
              <a:buNone/>
            </a:pPr>
            <a:r>
              <a:rPr lang="en-US" sz="1800">
                <a:solidFill>
                  <a:srgbClr val="595959"/>
                </a:solidFill>
                <a:latin typeface="Calibri"/>
                <a:ea typeface="Calibri"/>
                <a:cs typeface="Calibri"/>
                <a:sym typeface="Calibri"/>
              </a:rPr>
              <a:t>Initial results from the Americans for the Arts </a:t>
            </a:r>
            <a:r>
              <a:rPr i="1" lang="en-US" sz="1800">
                <a:solidFill>
                  <a:srgbClr val="595959"/>
                </a:solidFill>
                <a:latin typeface="Calibri"/>
                <a:ea typeface="Calibri"/>
                <a:cs typeface="Calibri"/>
                <a:sym typeface="Calibri"/>
              </a:rPr>
              <a:t>Arts and Economic Prosperity,6 (AEP 6) </a:t>
            </a:r>
            <a:r>
              <a:rPr lang="en-US" sz="1800">
                <a:solidFill>
                  <a:srgbClr val="595959"/>
                </a:solidFill>
                <a:latin typeface="Calibri"/>
                <a:ea typeface="Calibri"/>
                <a:cs typeface="Calibri"/>
                <a:sym typeface="Calibri"/>
              </a:rPr>
              <a:t>are in the table below.</a:t>
            </a:r>
            <a:r>
              <a:rPr i="1" lang="en-US" sz="1800">
                <a:solidFill>
                  <a:srgbClr val="595959"/>
                </a:solidFill>
                <a:latin typeface="Calibri"/>
                <a:ea typeface="Calibri"/>
                <a:cs typeface="Calibri"/>
                <a:sym typeface="Calibri"/>
              </a:rPr>
              <a:t> </a:t>
            </a:r>
            <a:r>
              <a:rPr lang="en-US" sz="1800">
                <a:solidFill>
                  <a:srgbClr val="595959"/>
                </a:solidFill>
                <a:latin typeface="Calibri"/>
                <a:ea typeface="Calibri"/>
                <a:cs typeface="Calibri"/>
                <a:sym typeface="Calibri"/>
              </a:rPr>
              <a:t>Full results are currently scheduled for late Fall/early Winter. BAACA was the lead agency for this study.</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360"/>
              </a:spcBef>
              <a:spcAft>
                <a:spcPts val="0"/>
              </a:spcAft>
              <a:buClr>
                <a:srgbClr val="632523"/>
              </a:buClr>
              <a:buSzPts val="1800"/>
              <a:buNone/>
            </a:pPr>
            <a:r>
              <a:t/>
            </a:r>
            <a:endParaRPr sz="1800">
              <a:solidFill>
                <a:srgbClr val="595959"/>
              </a:solidFill>
            </a:endParaRPr>
          </a:p>
          <a:p>
            <a:pPr indent="0" lvl="0" marL="0" rtl="0" algn="l">
              <a:spcBef>
                <a:spcPts val="360"/>
              </a:spcBef>
              <a:spcAft>
                <a:spcPts val="0"/>
              </a:spcAft>
              <a:buClr>
                <a:srgbClr val="632523"/>
              </a:buClr>
              <a:buSzPts val="1800"/>
              <a:buNone/>
            </a:pPr>
            <a:r>
              <a:t/>
            </a:r>
            <a:endParaRPr sz="1800">
              <a:solidFill>
                <a:srgbClr val="595959"/>
              </a:solidFill>
            </a:endParaRPr>
          </a:p>
          <a:p>
            <a:pPr indent="0" lvl="0" marL="0" rtl="0" algn="l">
              <a:spcBef>
                <a:spcPts val="360"/>
              </a:spcBef>
              <a:spcAft>
                <a:spcPts val="0"/>
              </a:spcAft>
              <a:buClr>
                <a:srgbClr val="632523"/>
              </a:buClr>
              <a:buSzPts val="1800"/>
              <a:buNone/>
            </a:pPr>
            <a:r>
              <a:t/>
            </a:r>
            <a:endParaRPr sz="1800">
              <a:solidFill>
                <a:srgbClr val="595959"/>
              </a:solidFill>
            </a:endParaRPr>
          </a:p>
          <a:p>
            <a:pPr indent="0" lvl="0" marL="0" rtl="0" algn="l">
              <a:spcBef>
                <a:spcPts val="360"/>
              </a:spcBef>
              <a:spcAft>
                <a:spcPts val="0"/>
              </a:spcAft>
              <a:buClr>
                <a:srgbClr val="632523"/>
              </a:buClr>
              <a:buSzPts val="1800"/>
              <a:buNone/>
            </a:pPr>
            <a:r>
              <a:t/>
            </a:r>
            <a:endParaRPr sz="1800">
              <a:solidFill>
                <a:srgbClr val="595959"/>
              </a:solidFill>
            </a:endParaRPr>
          </a:p>
          <a:p>
            <a:pPr indent="0" lvl="0" marL="0" rtl="0" algn="l">
              <a:spcBef>
                <a:spcPts val="360"/>
              </a:spcBef>
              <a:spcAft>
                <a:spcPts val="0"/>
              </a:spcAft>
              <a:buClr>
                <a:srgbClr val="632523"/>
              </a:buClr>
              <a:buSzPts val="1800"/>
              <a:buNone/>
            </a:pPr>
            <a:r>
              <a:t/>
            </a:r>
            <a:endParaRPr sz="1800">
              <a:solidFill>
                <a:srgbClr val="595959"/>
              </a:solidFill>
            </a:endParaRPr>
          </a:p>
          <a:p>
            <a:pPr indent="0" lvl="0" marL="0" rtl="0" algn="l">
              <a:spcBef>
                <a:spcPts val="360"/>
              </a:spcBef>
              <a:spcAft>
                <a:spcPts val="0"/>
              </a:spcAft>
              <a:buClr>
                <a:srgbClr val="595959"/>
              </a:buClr>
              <a:buSzPts val="1800"/>
              <a:buNone/>
            </a:pPr>
            <a:r>
              <a:rPr lang="en-US" sz="1800">
                <a:solidFill>
                  <a:srgbClr val="595959"/>
                </a:solidFill>
              </a:rPr>
              <a:t>You can see that there has been a HUGE increase in number of eligible organizations in the current study. And a significant bounceback on economic impact following COVID.</a:t>
            </a:r>
            <a:endParaRPr/>
          </a:p>
          <a:p>
            <a:pPr indent="0" lvl="0" marL="0" rtl="0" algn="l">
              <a:spcBef>
                <a:spcPts val="360"/>
              </a:spcBef>
              <a:spcAft>
                <a:spcPts val="0"/>
              </a:spcAft>
              <a:buClr>
                <a:srgbClr val="595959"/>
              </a:buClr>
              <a:buSzPts val="1800"/>
              <a:buNone/>
            </a:pPr>
            <a:r>
              <a:rPr lang="en-US" sz="1800">
                <a:solidFill>
                  <a:srgbClr val="595959"/>
                </a:solidFill>
              </a:rPr>
              <a:t>Nationally, AFTA has seen increased numbers of organizations, reduced attendance, and increased expenditures.</a:t>
            </a:r>
            <a:endParaRPr/>
          </a:p>
          <a:p>
            <a:pPr indent="0" lvl="0" marL="0" rtl="0" algn="l">
              <a:spcBef>
                <a:spcPts val="280"/>
              </a:spcBef>
              <a:spcAft>
                <a:spcPts val="0"/>
              </a:spcAft>
              <a:buClr>
                <a:srgbClr val="632523"/>
              </a:buClr>
              <a:buSzPts val="1400"/>
              <a:buNone/>
            </a:pPr>
            <a:r>
              <a:t/>
            </a:r>
            <a:endParaRPr b="1" sz="1400">
              <a:solidFill>
                <a:srgbClr val="595959"/>
              </a:solidFill>
            </a:endParaRPr>
          </a:p>
        </p:txBody>
      </p:sp>
      <p:graphicFrame>
        <p:nvGraphicFramePr>
          <p:cNvPr id="248" name="Google Shape;248;p12"/>
          <p:cNvGraphicFramePr/>
          <p:nvPr/>
        </p:nvGraphicFramePr>
        <p:xfrm>
          <a:off x="985646" y="3356046"/>
          <a:ext cx="3000000" cy="3000000"/>
        </p:xfrm>
        <a:graphic>
          <a:graphicData uri="http://schemas.openxmlformats.org/drawingml/2006/table">
            <a:tbl>
              <a:tblPr>
                <a:noFill/>
                <a:tableStyleId>{5460AAE6-E041-4165-8129-346E4563889D}</a:tableStyleId>
              </a:tblPr>
              <a:tblGrid>
                <a:gridCol w="1356175"/>
                <a:gridCol w="1356175"/>
                <a:gridCol w="1356175"/>
                <a:gridCol w="1356175"/>
                <a:gridCol w="1356175"/>
              </a:tblGrid>
              <a:tr h="1052950">
                <a:tc>
                  <a:txBody>
                    <a:bodyPr/>
                    <a:lstStyle/>
                    <a:p>
                      <a:pPr indent="0" lvl="0" marL="0" marR="0" rtl="0" algn="l">
                        <a:spcBef>
                          <a:spcPts val="0"/>
                        </a:spcBef>
                        <a:spcAft>
                          <a:spcPts val="0"/>
                        </a:spcAft>
                        <a:buNone/>
                      </a:pPr>
                      <a:r>
                        <a:rPr b="1" lang="en-US" sz="1000" u="none" cap="none" strike="noStrike">
                          <a:latin typeface="Calibri"/>
                          <a:ea typeface="Calibri"/>
                          <a:cs typeface="Calibri"/>
                          <a:sym typeface="Calibri"/>
                        </a:rPr>
                        <a:t> </a:t>
                      </a:r>
                      <a:endParaRPr/>
                    </a:p>
                    <a:p>
                      <a:pPr indent="0" lvl="0" marL="0" marR="0" rtl="0" algn="l">
                        <a:spcBef>
                          <a:spcPts val="0"/>
                        </a:spcBef>
                        <a:spcAft>
                          <a:spcPts val="0"/>
                        </a:spcAft>
                        <a:buNone/>
                      </a:pPr>
                      <a:r>
                        <a:t/>
                      </a:r>
                      <a:endParaRPr b="1" sz="1000" u="none" cap="none" strike="noStrike">
                        <a:latin typeface="Calibri"/>
                        <a:ea typeface="Calibri"/>
                        <a:cs typeface="Calibri"/>
                        <a:sym typeface="Calibri"/>
                      </a:endParaRPr>
                    </a:p>
                    <a:p>
                      <a:pPr indent="0" lvl="0" marL="0" marR="0" rtl="0" algn="l">
                        <a:spcBef>
                          <a:spcPts val="0"/>
                        </a:spcBef>
                        <a:spcAft>
                          <a:spcPts val="0"/>
                        </a:spcAft>
                        <a:buNone/>
                      </a:pPr>
                      <a:r>
                        <a:rPr b="1" lang="en-US" sz="1000" u="none" cap="none" strike="noStrike">
                          <a:latin typeface="Calibri"/>
                          <a:ea typeface="Calibri"/>
                          <a:cs typeface="Calibri"/>
                          <a:sym typeface="Calibri"/>
                        </a:rPr>
                        <a:t>GREATER GREEN BAY</a:t>
                      </a:r>
                      <a:endParaRPr/>
                    </a:p>
                    <a:p>
                      <a:pPr indent="0" lvl="0" marL="0" marR="0" rtl="0" algn="l">
                        <a:spcBef>
                          <a:spcPts val="0"/>
                        </a:spcBef>
                        <a:spcAft>
                          <a:spcPts val="0"/>
                        </a:spcAft>
                        <a:buNone/>
                      </a:pPr>
                      <a:r>
                        <a:rPr b="1" lang="en-US" sz="1000" u="none" cap="none" strike="noStrike">
                          <a:latin typeface="Calibri"/>
                          <a:ea typeface="Calibri"/>
                          <a:cs typeface="Calibri"/>
                          <a:sym typeface="Calibri"/>
                        </a:rPr>
                        <a:t>RESULTS</a:t>
                      </a:r>
                      <a:endParaRPr b="1"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000" u="none" cap="none" strike="noStrike">
                          <a:latin typeface="Calibri"/>
                          <a:ea typeface="Calibri"/>
                          <a:cs typeface="Calibri"/>
                          <a:sym typeface="Calibri"/>
                        </a:rPr>
                        <a:t>Total</a:t>
                      </a: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Number of</a:t>
                      </a: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Eligible</a:t>
                      </a: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Organizations</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60A369"/>
                      </a:solidFill>
                      <a:prstDash val="solid"/>
                      <a:round/>
                      <a:headEnd len="sm" w="sm" type="none"/>
                      <a:tailEnd len="sm" w="sm" type="none"/>
                    </a:lnR>
                    <a:lnT cap="flat" cmpd="sng" w="12700">
                      <a:solidFill>
                        <a:srgbClr val="60A369"/>
                      </a:solidFill>
                      <a:prstDash val="solid"/>
                      <a:round/>
                      <a:headEnd len="sm" w="sm" type="none"/>
                      <a:tailEnd len="sm" w="sm" type="none"/>
                    </a:lnT>
                    <a:lnB cap="flat" cmpd="sng" w="19050">
                      <a:solidFill>
                        <a:srgbClr val="60A369"/>
                      </a:solidFill>
                      <a:prstDash val="solid"/>
                      <a:round/>
                      <a:headEnd len="sm" w="sm" type="none"/>
                      <a:tailEnd len="sm" w="sm" type="none"/>
                    </a:lnB>
                  </a:tcPr>
                </a:tc>
                <a:tc>
                  <a:txBody>
                    <a:bodyPr/>
                    <a:lstStyle/>
                    <a:p>
                      <a:pPr indent="0" lvl="0" marL="0" marR="0" rtl="0" algn="ctr">
                        <a:spcBef>
                          <a:spcPts val="0"/>
                        </a:spcBef>
                        <a:spcAft>
                          <a:spcPts val="0"/>
                        </a:spcAft>
                        <a:buNone/>
                      </a:pP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Number of</a:t>
                      </a: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Participating</a:t>
                      </a: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Organizations</a:t>
                      </a:r>
                      <a:endParaRPr sz="1100" u="none" cap="none" strike="noStrike">
                        <a:latin typeface="Calibri"/>
                        <a:ea typeface="Calibri"/>
                        <a:cs typeface="Calibri"/>
                        <a:sym typeface="Calibri"/>
                      </a:endParaRPr>
                    </a:p>
                  </a:txBody>
                  <a:tcPr marT="0" marB="0" marR="68575" marL="68575">
                    <a:lnL cap="flat" cmpd="sng" w="12700">
                      <a:solidFill>
                        <a:srgbClr val="60A369"/>
                      </a:solidFill>
                      <a:prstDash val="solid"/>
                      <a:round/>
                      <a:headEnd len="sm" w="sm" type="none"/>
                      <a:tailEnd len="sm" w="sm" type="none"/>
                    </a:lnL>
                    <a:lnR cap="flat" cmpd="sng" w="12700">
                      <a:solidFill>
                        <a:srgbClr val="20B069"/>
                      </a:solidFill>
                      <a:prstDash val="solid"/>
                      <a:round/>
                      <a:headEnd len="sm" w="sm" type="none"/>
                      <a:tailEnd len="sm" w="sm" type="none"/>
                    </a:lnR>
                    <a:lnT cap="flat" cmpd="sng" w="12700">
                      <a:solidFill>
                        <a:srgbClr val="20B069"/>
                      </a:solidFill>
                      <a:prstDash val="solid"/>
                      <a:round/>
                      <a:headEnd len="sm" w="sm" type="none"/>
                      <a:tailEnd len="sm" w="sm" type="none"/>
                    </a:lnT>
                    <a:lnB cap="flat" cmpd="sng" w="19050">
                      <a:solidFill>
                        <a:srgbClr val="20B069"/>
                      </a:solidFill>
                      <a:prstDash val="solid"/>
                      <a:round/>
                      <a:headEnd len="sm" w="sm" type="none"/>
                      <a:tailEnd len="sm" w="sm" type="none"/>
                    </a:lnB>
                  </a:tcPr>
                </a:tc>
                <a:tc>
                  <a:txBody>
                    <a:bodyPr/>
                    <a:lstStyle/>
                    <a:p>
                      <a:pPr indent="0" lvl="0" marL="0" marR="0" rtl="0" algn="ctr">
                        <a:spcBef>
                          <a:spcPts val="0"/>
                        </a:spcBef>
                        <a:spcAft>
                          <a:spcPts val="0"/>
                        </a:spcAft>
                        <a:buNone/>
                      </a:pPr>
                      <a:r>
                        <a:rPr b="1" lang="en-US" sz="1000" u="none" cap="none" strike="noStrike">
                          <a:latin typeface="Calibri"/>
                          <a:ea typeface="Calibri"/>
                          <a:cs typeface="Calibri"/>
                          <a:sym typeface="Calibri"/>
                        </a:rPr>
                        <a:t>Aggregate</a:t>
                      </a: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EXPENDITURES</a:t>
                      </a:r>
                      <a:br>
                        <a:rPr b="1" lang="en-US" sz="1000" u="none" cap="none" strike="noStrike">
                          <a:latin typeface="Calibri"/>
                          <a:ea typeface="Calibri"/>
                          <a:cs typeface="Calibri"/>
                          <a:sym typeface="Calibri"/>
                        </a:rPr>
                      </a:br>
                      <a:r>
                        <a:rPr lang="en-US" sz="1000" u="none" cap="none" strike="noStrike">
                          <a:latin typeface="Calibri"/>
                          <a:ea typeface="Calibri"/>
                          <a:cs typeface="Calibri"/>
                          <a:sym typeface="Calibri"/>
                        </a:rPr>
                        <a:t>(participating</a:t>
                      </a:r>
                      <a:br>
                        <a:rPr lang="en-US" sz="1000" u="none" cap="none" strike="noStrike">
                          <a:latin typeface="Calibri"/>
                          <a:ea typeface="Calibri"/>
                          <a:cs typeface="Calibri"/>
                          <a:sym typeface="Calibri"/>
                        </a:rPr>
                      </a:br>
                      <a:r>
                        <a:rPr lang="en-US" sz="1000" u="none" cap="none" strike="noStrike">
                          <a:latin typeface="Calibri"/>
                          <a:ea typeface="Calibri"/>
                          <a:cs typeface="Calibri"/>
                          <a:sym typeface="Calibri"/>
                        </a:rPr>
                        <a:t>organizations only)</a:t>
                      </a:r>
                      <a:endParaRPr sz="1100" u="none" cap="none" strike="noStrike">
                        <a:latin typeface="Calibri"/>
                        <a:ea typeface="Calibri"/>
                        <a:cs typeface="Calibri"/>
                        <a:sym typeface="Calibri"/>
                      </a:endParaRPr>
                    </a:p>
                  </a:txBody>
                  <a:tcPr marT="0" marB="0" marR="68575" marL="68575">
                    <a:lnL cap="flat" cmpd="sng" w="12700">
                      <a:solidFill>
                        <a:srgbClr val="20B069"/>
                      </a:solidFill>
                      <a:prstDash val="solid"/>
                      <a:round/>
                      <a:headEnd len="sm" w="sm" type="none"/>
                      <a:tailEnd len="sm" w="sm" type="none"/>
                    </a:lnL>
                    <a:lnR cap="flat" cmpd="sng" w="12700">
                      <a:solidFill>
                        <a:srgbClr val="60AA69"/>
                      </a:solidFill>
                      <a:prstDash val="solid"/>
                      <a:round/>
                      <a:headEnd len="sm" w="sm" type="none"/>
                      <a:tailEnd len="sm" w="sm" type="none"/>
                    </a:lnR>
                    <a:lnT cap="flat" cmpd="sng" w="12700">
                      <a:solidFill>
                        <a:srgbClr val="60AA69"/>
                      </a:solidFill>
                      <a:prstDash val="solid"/>
                      <a:round/>
                      <a:headEnd len="sm" w="sm" type="none"/>
                      <a:tailEnd len="sm" w="sm" type="none"/>
                    </a:lnT>
                    <a:lnB cap="flat" cmpd="sng" w="19050">
                      <a:solidFill>
                        <a:srgbClr val="60AA69"/>
                      </a:solidFill>
                      <a:prstDash val="solid"/>
                      <a:round/>
                      <a:headEnd len="sm" w="sm" type="none"/>
                      <a:tailEnd len="sm" w="sm" type="none"/>
                    </a:lnB>
                  </a:tcPr>
                </a:tc>
                <a:tc>
                  <a:txBody>
                    <a:bodyPr/>
                    <a:lstStyle/>
                    <a:p>
                      <a:pPr indent="0" lvl="0" marL="0" marR="0" rtl="0" algn="ctr">
                        <a:spcBef>
                          <a:spcPts val="0"/>
                        </a:spcBef>
                        <a:spcAft>
                          <a:spcPts val="0"/>
                        </a:spcAft>
                        <a:buNone/>
                      </a:pPr>
                      <a:r>
                        <a:rPr b="1" lang="en-US" sz="1000" u="none" cap="none" strike="noStrike">
                          <a:latin typeface="Calibri"/>
                          <a:ea typeface="Calibri"/>
                          <a:cs typeface="Calibri"/>
                          <a:sym typeface="Calibri"/>
                        </a:rPr>
                        <a:t>Aggregate</a:t>
                      </a:r>
                      <a:br>
                        <a:rPr b="1" lang="en-US" sz="1000" u="none" cap="none" strike="noStrike">
                          <a:latin typeface="Calibri"/>
                          <a:ea typeface="Calibri"/>
                          <a:cs typeface="Calibri"/>
                          <a:sym typeface="Calibri"/>
                        </a:rPr>
                      </a:br>
                      <a:r>
                        <a:rPr b="1" lang="en-US" sz="1000" u="none" cap="none" strike="noStrike">
                          <a:latin typeface="Calibri"/>
                          <a:ea typeface="Calibri"/>
                          <a:cs typeface="Calibri"/>
                          <a:sym typeface="Calibri"/>
                        </a:rPr>
                        <a:t>ATTENDANCE</a:t>
                      </a:r>
                      <a:br>
                        <a:rPr b="1" lang="en-US" sz="1000" u="none" cap="none" strike="noStrike">
                          <a:latin typeface="Calibri"/>
                          <a:ea typeface="Calibri"/>
                          <a:cs typeface="Calibri"/>
                          <a:sym typeface="Calibri"/>
                        </a:rPr>
                      </a:br>
                      <a:r>
                        <a:rPr lang="en-US" sz="1000" u="none" cap="none" strike="noStrike">
                          <a:latin typeface="Calibri"/>
                          <a:ea typeface="Calibri"/>
                          <a:cs typeface="Calibri"/>
                          <a:sym typeface="Calibri"/>
                        </a:rPr>
                        <a:t>(participating</a:t>
                      </a:r>
                      <a:br>
                        <a:rPr lang="en-US" sz="1000" u="none" cap="none" strike="noStrike">
                          <a:latin typeface="Calibri"/>
                          <a:ea typeface="Calibri"/>
                          <a:cs typeface="Calibri"/>
                          <a:sym typeface="Calibri"/>
                        </a:rPr>
                      </a:br>
                      <a:r>
                        <a:rPr lang="en-US" sz="1000" u="none" cap="none" strike="noStrike">
                          <a:latin typeface="Calibri"/>
                          <a:ea typeface="Calibri"/>
                          <a:cs typeface="Calibri"/>
                          <a:sym typeface="Calibri"/>
                        </a:rPr>
                        <a:t>organizations only)</a:t>
                      </a:r>
                      <a:endParaRPr sz="1100" u="none" cap="none" strike="noStrike">
                        <a:latin typeface="Calibri"/>
                        <a:ea typeface="Calibri"/>
                        <a:cs typeface="Calibri"/>
                        <a:sym typeface="Calibri"/>
                      </a:endParaRPr>
                    </a:p>
                  </a:txBody>
                  <a:tcPr marT="0" marB="0" marR="68575" marL="68575">
                    <a:lnL cap="flat" cmpd="sng" w="12700">
                      <a:solidFill>
                        <a:srgbClr val="60AA69"/>
                      </a:solidFill>
                      <a:prstDash val="solid"/>
                      <a:round/>
                      <a:headEnd len="sm" w="sm" type="none"/>
                      <a:tailEnd len="sm" w="sm" type="none"/>
                    </a:lnL>
                    <a:lnR cap="flat" cmpd="sng" w="12700">
                      <a:solidFill>
                        <a:srgbClr val="808769"/>
                      </a:solidFill>
                      <a:prstDash val="solid"/>
                      <a:round/>
                      <a:headEnd len="sm" w="sm" type="none"/>
                      <a:tailEnd len="sm" w="sm" type="none"/>
                    </a:lnR>
                    <a:lnT cap="flat" cmpd="sng" w="12700">
                      <a:solidFill>
                        <a:srgbClr val="808769"/>
                      </a:solidFill>
                      <a:prstDash val="solid"/>
                      <a:round/>
                      <a:headEnd len="sm" w="sm" type="none"/>
                      <a:tailEnd len="sm" w="sm" type="none"/>
                    </a:lnT>
                    <a:lnB cap="flat" cmpd="sng" w="19050">
                      <a:solidFill>
                        <a:srgbClr val="808769"/>
                      </a:solidFill>
                      <a:prstDash val="solid"/>
                      <a:round/>
                      <a:headEnd len="sm" w="sm" type="none"/>
                      <a:tailEnd len="sm" w="sm" type="none"/>
                    </a:lnB>
                  </a:tcPr>
                </a:tc>
              </a:tr>
              <a:tr h="263225">
                <a:tc>
                  <a:txBody>
                    <a:bodyPr/>
                    <a:lstStyle/>
                    <a:p>
                      <a:pPr indent="0" lvl="0" marL="0" marR="0" rtl="0" algn="l">
                        <a:spcBef>
                          <a:spcPts val="0"/>
                        </a:spcBef>
                        <a:spcAft>
                          <a:spcPts val="0"/>
                        </a:spcAft>
                        <a:buNone/>
                      </a:pPr>
                      <a:r>
                        <a:rPr lang="en-US" sz="1000" u="none" cap="none" strike="noStrike">
                          <a:latin typeface="Calibri"/>
                          <a:ea typeface="Calibri"/>
                          <a:cs typeface="Calibri"/>
                          <a:sym typeface="Calibri"/>
                        </a:rPr>
                        <a:t>AEP5 (FY 2015)</a:t>
                      </a:r>
                      <a:endParaRPr sz="1100" u="none" cap="none" strike="noStrike">
                        <a:latin typeface="Calibri"/>
                        <a:ea typeface="Calibri"/>
                        <a:cs typeface="Calibri"/>
                        <a:sym typeface="Calibri"/>
                      </a:endParaRPr>
                    </a:p>
                  </a:txBody>
                  <a:tcPr marT="0" marB="0" marR="68575" marL="68575">
                    <a:lnL cap="flat" cmpd="sng" w="12700">
                      <a:solidFill>
                        <a:srgbClr val="90FD76"/>
                      </a:solidFill>
                      <a:prstDash val="solid"/>
                      <a:round/>
                      <a:headEnd len="sm" w="sm" type="none"/>
                      <a:tailEnd len="sm" w="sm" type="none"/>
                    </a:lnL>
                    <a:lnR cap="flat" cmpd="sng" w="12700">
                      <a:solidFill>
                        <a:srgbClr val="90FD76"/>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90FD76"/>
                      </a:solidFill>
                      <a:prstDash val="solid"/>
                      <a:round/>
                      <a:headEnd len="sm" w="sm" type="none"/>
                      <a:tailEnd len="sm" w="sm" type="none"/>
                    </a:lnB>
                  </a:tcPr>
                </a:tc>
                <a:tc>
                  <a:txBody>
                    <a:bodyPr/>
                    <a:lstStyle/>
                    <a:p>
                      <a:pPr indent="0" lvl="0" marL="0" marR="91440" rtl="0" algn="r">
                        <a:spcBef>
                          <a:spcPts val="0"/>
                        </a:spcBef>
                        <a:spcAft>
                          <a:spcPts val="0"/>
                        </a:spcAft>
                        <a:buNone/>
                      </a:pPr>
                      <a:r>
                        <a:rPr lang="en-US" sz="1000" u="none" cap="none" strike="noStrike">
                          <a:latin typeface="Calibri"/>
                          <a:ea typeface="Calibri"/>
                          <a:cs typeface="Calibri"/>
                          <a:sym typeface="Calibri"/>
                        </a:rPr>
                        <a:t>92</a:t>
                      </a:r>
                      <a:endParaRPr sz="1100" u="none" cap="none" strike="noStrike">
                        <a:latin typeface="Calibri"/>
                        <a:ea typeface="Calibri"/>
                        <a:cs typeface="Calibri"/>
                        <a:sym typeface="Calibri"/>
                      </a:endParaRPr>
                    </a:p>
                  </a:txBody>
                  <a:tcPr marT="0" marB="0" marR="68575" marL="68575">
                    <a:lnL cap="flat" cmpd="sng" w="12700">
                      <a:solidFill>
                        <a:srgbClr val="90FD76"/>
                      </a:solidFill>
                      <a:prstDash val="solid"/>
                      <a:round/>
                      <a:headEnd len="sm" w="sm" type="none"/>
                      <a:tailEnd len="sm" w="sm" type="none"/>
                    </a:lnL>
                    <a:lnR cap="flat" cmpd="sng" w="12700">
                      <a:solidFill>
                        <a:srgbClr val="208729"/>
                      </a:solidFill>
                      <a:prstDash val="solid"/>
                      <a:round/>
                      <a:headEnd len="sm" w="sm" type="none"/>
                      <a:tailEnd len="sm" w="sm" type="none"/>
                    </a:lnR>
                    <a:lnT cap="flat" cmpd="sng" w="19050">
                      <a:solidFill>
                        <a:srgbClr val="60A369"/>
                      </a:solidFill>
                      <a:prstDash val="solid"/>
                      <a:round/>
                      <a:headEnd len="sm" w="sm" type="none"/>
                      <a:tailEnd len="sm" w="sm" type="none"/>
                    </a:lnT>
                    <a:lnB cap="flat" cmpd="sng" w="12700">
                      <a:solidFill>
                        <a:srgbClr val="208729"/>
                      </a:solidFill>
                      <a:prstDash val="solid"/>
                      <a:round/>
                      <a:headEnd len="sm" w="sm" type="none"/>
                      <a:tailEnd len="sm" w="sm" type="none"/>
                    </a:lnB>
                  </a:tcPr>
                </a:tc>
                <a:tc>
                  <a:txBody>
                    <a:bodyPr/>
                    <a:lstStyle/>
                    <a:p>
                      <a:pPr indent="0" lvl="0" marL="0" marR="91440" rtl="0" algn="r">
                        <a:spcBef>
                          <a:spcPts val="0"/>
                        </a:spcBef>
                        <a:spcAft>
                          <a:spcPts val="0"/>
                        </a:spcAft>
                        <a:buNone/>
                      </a:pPr>
                      <a:r>
                        <a:rPr lang="en-US" sz="1000" u="none" cap="none" strike="noStrike">
                          <a:latin typeface="Calibri"/>
                          <a:ea typeface="Calibri"/>
                          <a:cs typeface="Calibri"/>
                          <a:sym typeface="Calibri"/>
                        </a:rPr>
                        <a:t>41</a:t>
                      </a:r>
                      <a:endParaRPr sz="1100" u="none" cap="none" strike="noStrike">
                        <a:latin typeface="Calibri"/>
                        <a:ea typeface="Calibri"/>
                        <a:cs typeface="Calibri"/>
                        <a:sym typeface="Calibri"/>
                      </a:endParaRPr>
                    </a:p>
                  </a:txBody>
                  <a:tcPr marT="0" marB="0" marR="68575" marL="68575">
                    <a:lnL cap="flat" cmpd="sng" w="12700">
                      <a:solidFill>
                        <a:srgbClr val="208729"/>
                      </a:solidFill>
                      <a:prstDash val="solid"/>
                      <a:round/>
                      <a:headEnd len="sm" w="sm" type="none"/>
                      <a:tailEnd len="sm" w="sm" type="none"/>
                    </a:lnL>
                    <a:lnR cap="flat" cmpd="sng" w="12700">
                      <a:solidFill>
                        <a:srgbClr val="00B929"/>
                      </a:solidFill>
                      <a:prstDash val="solid"/>
                      <a:round/>
                      <a:headEnd len="sm" w="sm" type="none"/>
                      <a:tailEnd len="sm" w="sm" type="none"/>
                    </a:lnR>
                    <a:lnT cap="flat" cmpd="sng" w="19050">
                      <a:solidFill>
                        <a:srgbClr val="20B069"/>
                      </a:solidFill>
                      <a:prstDash val="solid"/>
                      <a:round/>
                      <a:headEnd len="sm" w="sm" type="none"/>
                      <a:tailEnd len="sm" w="sm" type="none"/>
                    </a:lnT>
                    <a:lnB cap="flat" cmpd="sng" w="12700">
                      <a:solidFill>
                        <a:srgbClr val="00B929"/>
                      </a:solidFill>
                      <a:prstDash val="solid"/>
                      <a:round/>
                      <a:headEnd len="sm" w="sm" type="none"/>
                      <a:tailEnd len="sm" w="sm" type="none"/>
                    </a:lnB>
                  </a:tcPr>
                </a:tc>
                <a:tc>
                  <a:txBody>
                    <a:bodyPr/>
                    <a:lstStyle/>
                    <a:p>
                      <a:pPr indent="0" lvl="0" marL="0" marR="91440" rtl="0" algn="r">
                        <a:spcBef>
                          <a:spcPts val="0"/>
                        </a:spcBef>
                        <a:spcAft>
                          <a:spcPts val="0"/>
                        </a:spcAft>
                        <a:buNone/>
                      </a:pPr>
                      <a:r>
                        <a:rPr lang="en-US" sz="1000" u="none" cap="none" strike="noStrike">
                          <a:latin typeface="Calibri"/>
                          <a:ea typeface="Calibri"/>
                          <a:cs typeface="Calibri"/>
                          <a:sym typeface="Calibri"/>
                        </a:rPr>
                        <a:t>$23,392,446</a:t>
                      </a:r>
                      <a:endParaRPr sz="1100" u="none" cap="none" strike="noStrike">
                        <a:latin typeface="Calibri"/>
                        <a:ea typeface="Calibri"/>
                        <a:cs typeface="Calibri"/>
                        <a:sym typeface="Calibri"/>
                      </a:endParaRPr>
                    </a:p>
                  </a:txBody>
                  <a:tcPr marT="0" marB="0" marR="68575" marL="68575">
                    <a:lnL cap="flat" cmpd="sng" w="12700">
                      <a:solidFill>
                        <a:srgbClr val="00B929"/>
                      </a:solidFill>
                      <a:prstDash val="solid"/>
                      <a:round/>
                      <a:headEnd len="sm" w="sm" type="none"/>
                      <a:tailEnd len="sm" w="sm" type="none"/>
                    </a:lnL>
                    <a:lnR cap="flat" cmpd="sng" w="12700">
                      <a:solidFill>
                        <a:srgbClr val="604623"/>
                      </a:solidFill>
                      <a:prstDash val="solid"/>
                      <a:round/>
                      <a:headEnd len="sm" w="sm" type="none"/>
                      <a:tailEnd len="sm" w="sm" type="none"/>
                    </a:lnR>
                    <a:lnT cap="flat" cmpd="sng" w="19050">
                      <a:solidFill>
                        <a:srgbClr val="60AA69"/>
                      </a:solidFill>
                      <a:prstDash val="solid"/>
                      <a:round/>
                      <a:headEnd len="sm" w="sm" type="none"/>
                      <a:tailEnd len="sm" w="sm" type="none"/>
                    </a:lnT>
                    <a:lnB cap="flat" cmpd="sng" w="12700">
                      <a:solidFill>
                        <a:srgbClr val="604623"/>
                      </a:solidFill>
                      <a:prstDash val="solid"/>
                      <a:round/>
                      <a:headEnd len="sm" w="sm" type="none"/>
                      <a:tailEnd len="sm" w="sm" type="none"/>
                    </a:lnB>
                  </a:tcPr>
                </a:tc>
                <a:tc>
                  <a:txBody>
                    <a:bodyPr/>
                    <a:lstStyle/>
                    <a:p>
                      <a:pPr indent="0" lvl="0" marL="0" marR="91440" rtl="0" algn="r">
                        <a:spcBef>
                          <a:spcPts val="0"/>
                        </a:spcBef>
                        <a:spcAft>
                          <a:spcPts val="0"/>
                        </a:spcAft>
                        <a:buNone/>
                      </a:pPr>
                      <a:r>
                        <a:rPr lang="en-US" sz="1000" u="none" cap="none" strike="noStrike">
                          <a:latin typeface="Calibri"/>
                          <a:ea typeface="Calibri"/>
                          <a:cs typeface="Calibri"/>
                          <a:sym typeface="Calibri"/>
                        </a:rPr>
                        <a:t>378,621</a:t>
                      </a:r>
                      <a:endParaRPr sz="1100" u="none" cap="none" strike="noStrike">
                        <a:latin typeface="Calibri"/>
                        <a:ea typeface="Calibri"/>
                        <a:cs typeface="Calibri"/>
                        <a:sym typeface="Calibri"/>
                      </a:endParaRPr>
                    </a:p>
                  </a:txBody>
                  <a:tcPr marT="0" marB="0" marR="68575" marL="68575">
                    <a:lnL cap="flat" cmpd="sng" w="12700">
                      <a:solidFill>
                        <a:srgbClr val="604623"/>
                      </a:solidFill>
                      <a:prstDash val="solid"/>
                      <a:round/>
                      <a:headEnd len="sm" w="sm" type="none"/>
                      <a:tailEnd len="sm" w="sm" type="none"/>
                    </a:lnL>
                    <a:lnR cap="flat" cmpd="sng" w="12700">
                      <a:solidFill>
                        <a:srgbClr val="0095D6"/>
                      </a:solidFill>
                      <a:prstDash val="solid"/>
                      <a:round/>
                      <a:headEnd len="sm" w="sm" type="none"/>
                      <a:tailEnd len="sm" w="sm" type="none"/>
                    </a:lnR>
                    <a:lnT cap="flat" cmpd="sng" w="19050">
                      <a:solidFill>
                        <a:srgbClr val="808769"/>
                      </a:solidFill>
                      <a:prstDash val="solid"/>
                      <a:round/>
                      <a:headEnd len="sm" w="sm" type="none"/>
                      <a:tailEnd len="sm" w="sm" type="none"/>
                    </a:lnT>
                    <a:lnB cap="flat" cmpd="sng" w="12700">
                      <a:solidFill>
                        <a:srgbClr val="0095D6"/>
                      </a:solidFill>
                      <a:prstDash val="solid"/>
                      <a:round/>
                      <a:headEnd len="sm" w="sm" type="none"/>
                      <a:tailEnd len="sm" w="sm" type="none"/>
                    </a:lnB>
                  </a:tcPr>
                </a:tc>
              </a:tr>
              <a:tr h="263225">
                <a:tc>
                  <a:txBody>
                    <a:bodyPr/>
                    <a:lstStyle/>
                    <a:p>
                      <a:pPr indent="0" lvl="0" marL="0" marR="0" rtl="0" algn="l">
                        <a:spcBef>
                          <a:spcPts val="0"/>
                        </a:spcBef>
                        <a:spcAft>
                          <a:spcPts val="0"/>
                        </a:spcAft>
                        <a:buNone/>
                      </a:pPr>
                      <a:r>
                        <a:rPr b="1" lang="en-US" sz="1000" u="none" cap="none" strike="noStrike">
                          <a:latin typeface="Calibri"/>
                          <a:ea typeface="Calibri"/>
                          <a:cs typeface="Calibri"/>
                          <a:sym typeface="Calibri"/>
                        </a:rPr>
                        <a:t>AEP6 (FY 2022)</a:t>
                      </a:r>
                      <a:endParaRPr sz="1100" u="none" cap="none" strike="noStrike">
                        <a:latin typeface="Calibri"/>
                        <a:ea typeface="Calibri"/>
                        <a:cs typeface="Calibri"/>
                        <a:sym typeface="Calibri"/>
                      </a:endParaRPr>
                    </a:p>
                  </a:txBody>
                  <a:tcPr marT="0" marB="0" marR="68575" marL="68575">
                    <a:lnL cap="flat" cmpd="sng" w="12700">
                      <a:solidFill>
                        <a:srgbClr val="90FD76"/>
                      </a:solidFill>
                      <a:prstDash val="solid"/>
                      <a:round/>
                      <a:headEnd len="sm" w="sm" type="none"/>
                      <a:tailEnd len="sm" w="sm" type="none"/>
                    </a:lnL>
                    <a:lnR cap="flat" cmpd="sng" w="12700">
                      <a:solidFill>
                        <a:srgbClr val="90FD76"/>
                      </a:solidFill>
                      <a:prstDash val="solid"/>
                      <a:round/>
                      <a:headEnd len="sm" w="sm" type="none"/>
                      <a:tailEnd len="sm" w="sm" type="none"/>
                    </a:lnR>
                    <a:lnT cap="flat" cmpd="sng" w="12700">
                      <a:solidFill>
                        <a:srgbClr val="90FD76"/>
                      </a:solidFill>
                      <a:prstDash val="solid"/>
                      <a:round/>
                      <a:headEnd len="sm" w="sm" type="none"/>
                      <a:tailEnd len="sm" w="sm" type="none"/>
                    </a:lnT>
                    <a:lnB cap="flat" cmpd="sng" w="12700">
                      <a:solidFill>
                        <a:srgbClr val="90FD76"/>
                      </a:solidFill>
                      <a:prstDash val="solid"/>
                      <a:round/>
                      <a:headEnd len="sm" w="sm" type="none"/>
                      <a:tailEnd len="sm" w="sm" type="none"/>
                    </a:lnB>
                  </a:tcPr>
                </a:tc>
                <a:tc>
                  <a:txBody>
                    <a:bodyPr/>
                    <a:lstStyle/>
                    <a:p>
                      <a:pPr indent="0" lvl="0" marL="0" marR="91440" rtl="0" algn="r">
                        <a:spcBef>
                          <a:spcPts val="0"/>
                        </a:spcBef>
                        <a:spcAft>
                          <a:spcPts val="0"/>
                        </a:spcAft>
                        <a:buNone/>
                      </a:pPr>
                      <a:r>
                        <a:rPr b="1" lang="en-US" sz="1000" u="none" cap="none" strike="noStrike">
                          <a:latin typeface="Calibri"/>
                          <a:ea typeface="Calibri"/>
                          <a:cs typeface="Calibri"/>
                          <a:sym typeface="Calibri"/>
                        </a:rPr>
                        <a:t>137</a:t>
                      </a:r>
                      <a:endParaRPr sz="1100" u="none" cap="none" strike="noStrike">
                        <a:latin typeface="Calibri"/>
                        <a:ea typeface="Calibri"/>
                        <a:cs typeface="Calibri"/>
                        <a:sym typeface="Calibri"/>
                      </a:endParaRPr>
                    </a:p>
                  </a:txBody>
                  <a:tcPr marT="0" marB="0" marR="68575" marL="68575">
                    <a:lnL cap="flat" cmpd="sng" w="12700">
                      <a:solidFill>
                        <a:srgbClr val="90FD76"/>
                      </a:solidFill>
                      <a:prstDash val="solid"/>
                      <a:round/>
                      <a:headEnd len="sm" w="sm" type="none"/>
                      <a:tailEnd len="sm" w="sm" type="none"/>
                    </a:lnL>
                    <a:lnR cap="flat" cmpd="sng" w="12700">
                      <a:solidFill>
                        <a:srgbClr val="A094D6"/>
                      </a:solidFill>
                      <a:prstDash val="solid"/>
                      <a:round/>
                      <a:headEnd len="sm" w="sm" type="none"/>
                      <a:tailEnd len="sm" w="sm" type="none"/>
                    </a:lnR>
                    <a:lnT cap="flat" cmpd="sng" w="12700">
                      <a:solidFill>
                        <a:srgbClr val="208729"/>
                      </a:solidFill>
                      <a:prstDash val="solid"/>
                      <a:round/>
                      <a:headEnd len="sm" w="sm" type="none"/>
                      <a:tailEnd len="sm" w="sm" type="none"/>
                    </a:lnT>
                    <a:lnB cap="flat" cmpd="sng" w="12700">
                      <a:solidFill>
                        <a:srgbClr val="A094D6"/>
                      </a:solidFill>
                      <a:prstDash val="solid"/>
                      <a:round/>
                      <a:headEnd len="sm" w="sm" type="none"/>
                      <a:tailEnd len="sm" w="sm" type="none"/>
                    </a:lnB>
                  </a:tcPr>
                </a:tc>
                <a:tc>
                  <a:txBody>
                    <a:bodyPr/>
                    <a:lstStyle/>
                    <a:p>
                      <a:pPr indent="0" lvl="0" marL="0" marR="91440" rtl="0" algn="r">
                        <a:spcBef>
                          <a:spcPts val="0"/>
                        </a:spcBef>
                        <a:spcAft>
                          <a:spcPts val="0"/>
                        </a:spcAft>
                        <a:buNone/>
                      </a:pPr>
                      <a:r>
                        <a:rPr b="1" lang="en-US" sz="1000" u="none" cap="none" strike="noStrike">
                          <a:latin typeface="Calibri"/>
                          <a:ea typeface="Calibri"/>
                          <a:cs typeface="Calibri"/>
                          <a:sym typeface="Calibri"/>
                        </a:rPr>
                        <a:t>43</a:t>
                      </a:r>
                      <a:endParaRPr sz="1100" u="none" cap="none" strike="noStrike">
                        <a:latin typeface="Calibri"/>
                        <a:ea typeface="Calibri"/>
                        <a:cs typeface="Calibri"/>
                        <a:sym typeface="Calibri"/>
                      </a:endParaRPr>
                    </a:p>
                  </a:txBody>
                  <a:tcPr marT="0" marB="0" marR="68575" marL="68575">
                    <a:lnL cap="flat" cmpd="sng" w="12700">
                      <a:solidFill>
                        <a:srgbClr val="A094D6"/>
                      </a:solidFill>
                      <a:prstDash val="solid"/>
                      <a:round/>
                      <a:headEnd len="sm" w="sm" type="none"/>
                      <a:tailEnd len="sm" w="sm" type="none"/>
                    </a:lnL>
                    <a:lnR cap="flat" cmpd="sng" w="12700">
                      <a:solidFill>
                        <a:srgbClr val="4091D6"/>
                      </a:solidFill>
                      <a:prstDash val="solid"/>
                      <a:round/>
                      <a:headEnd len="sm" w="sm" type="none"/>
                      <a:tailEnd len="sm" w="sm" type="none"/>
                    </a:lnR>
                    <a:lnT cap="flat" cmpd="sng" w="12700">
                      <a:solidFill>
                        <a:srgbClr val="00B929"/>
                      </a:solidFill>
                      <a:prstDash val="solid"/>
                      <a:round/>
                      <a:headEnd len="sm" w="sm" type="none"/>
                      <a:tailEnd len="sm" w="sm" type="none"/>
                    </a:lnT>
                    <a:lnB cap="flat" cmpd="sng" w="12700">
                      <a:solidFill>
                        <a:srgbClr val="4091D6"/>
                      </a:solidFill>
                      <a:prstDash val="solid"/>
                      <a:round/>
                      <a:headEnd len="sm" w="sm" type="none"/>
                      <a:tailEnd len="sm" w="sm" type="none"/>
                    </a:lnB>
                  </a:tcPr>
                </a:tc>
                <a:tc>
                  <a:txBody>
                    <a:bodyPr/>
                    <a:lstStyle/>
                    <a:p>
                      <a:pPr indent="0" lvl="0" marL="0" marR="91440" rtl="0" algn="r">
                        <a:spcBef>
                          <a:spcPts val="0"/>
                        </a:spcBef>
                        <a:spcAft>
                          <a:spcPts val="0"/>
                        </a:spcAft>
                        <a:buNone/>
                      </a:pPr>
                      <a:r>
                        <a:rPr b="1" lang="en-US" sz="1000" u="none" cap="none" strike="noStrike">
                          <a:latin typeface="Calibri"/>
                          <a:ea typeface="Calibri"/>
                          <a:cs typeface="Calibri"/>
                          <a:sym typeface="Calibri"/>
                        </a:rPr>
                        <a:t>$23,405,059</a:t>
                      </a:r>
                      <a:endParaRPr sz="1100" u="none" cap="none" strike="noStrike">
                        <a:latin typeface="Calibri"/>
                        <a:ea typeface="Calibri"/>
                        <a:cs typeface="Calibri"/>
                        <a:sym typeface="Calibri"/>
                      </a:endParaRPr>
                    </a:p>
                  </a:txBody>
                  <a:tcPr marT="0" marB="0" marR="68575" marL="68575">
                    <a:lnL cap="flat" cmpd="sng" w="12700">
                      <a:solidFill>
                        <a:srgbClr val="4091D6"/>
                      </a:solidFill>
                      <a:prstDash val="solid"/>
                      <a:round/>
                      <a:headEnd len="sm" w="sm" type="none"/>
                      <a:tailEnd len="sm" w="sm" type="none"/>
                    </a:lnL>
                    <a:lnR cap="flat" cmpd="sng" w="12700">
                      <a:solidFill>
                        <a:srgbClr val="4094D6"/>
                      </a:solidFill>
                      <a:prstDash val="solid"/>
                      <a:round/>
                      <a:headEnd len="sm" w="sm" type="none"/>
                      <a:tailEnd len="sm" w="sm" type="none"/>
                    </a:lnR>
                    <a:lnT cap="flat" cmpd="sng" w="12700">
                      <a:solidFill>
                        <a:srgbClr val="604623"/>
                      </a:solidFill>
                      <a:prstDash val="solid"/>
                      <a:round/>
                      <a:headEnd len="sm" w="sm" type="none"/>
                      <a:tailEnd len="sm" w="sm" type="none"/>
                    </a:lnT>
                    <a:lnB cap="flat" cmpd="sng" w="12700">
                      <a:solidFill>
                        <a:srgbClr val="4094D6"/>
                      </a:solidFill>
                      <a:prstDash val="solid"/>
                      <a:round/>
                      <a:headEnd len="sm" w="sm" type="none"/>
                      <a:tailEnd len="sm" w="sm" type="none"/>
                    </a:lnB>
                  </a:tcPr>
                </a:tc>
                <a:tc>
                  <a:txBody>
                    <a:bodyPr/>
                    <a:lstStyle/>
                    <a:p>
                      <a:pPr indent="0" lvl="0" marL="0" marR="91440" rtl="0" algn="r">
                        <a:spcBef>
                          <a:spcPts val="0"/>
                        </a:spcBef>
                        <a:spcAft>
                          <a:spcPts val="0"/>
                        </a:spcAft>
                        <a:buNone/>
                      </a:pPr>
                      <a:r>
                        <a:rPr b="1" lang="en-US" sz="1000" u="none" cap="none" strike="noStrike">
                          <a:latin typeface="Calibri"/>
                          <a:ea typeface="Calibri"/>
                          <a:cs typeface="Calibri"/>
                          <a:sym typeface="Calibri"/>
                        </a:rPr>
                        <a:t>1,033,916</a:t>
                      </a:r>
                      <a:endParaRPr sz="1100" u="none" cap="none" strike="noStrike">
                        <a:latin typeface="Calibri"/>
                        <a:ea typeface="Calibri"/>
                        <a:cs typeface="Calibri"/>
                        <a:sym typeface="Calibri"/>
                      </a:endParaRPr>
                    </a:p>
                  </a:txBody>
                  <a:tcPr marT="0" marB="0" marR="68575" marL="68575">
                    <a:lnL cap="flat" cmpd="sng" w="12700">
                      <a:solidFill>
                        <a:srgbClr val="4094D6"/>
                      </a:solidFill>
                      <a:prstDash val="solid"/>
                      <a:round/>
                      <a:headEnd len="sm" w="sm" type="none"/>
                      <a:tailEnd len="sm" w="sm" type="none"/>
                    </a:lnL>
                    <a:lnR cap="flat" cmpd="sng" w="12700">
                      <a:solidFill>
                        <a:srgbClr val="2081D6"/>
                      </a:solidFill>
                      <a:prstDash val="solid"/>
                      <a:round/>
                      <a:headEnd len="sm" w="sm" type="none"/>
                      <a:tailEnd len="sm" w="sm" type="none"/>
                    </a:lnR>
                    <a:lnT cap="flat" cmpd="sng" w="12700">
                      <a:solidFill>
                        <a:srgbClr val="0095D6"/>
                      </a:solidFill>
                      <a:prstDash val="solid"/>
                      <a:round/>
                      <a:headEnd len="sm" w="sm" type="none"/>
                      <a:tailEnd len="sm" w="sm" type="none"/>
                    </a:lnT>
                    <a:lnB cap="flat" cmpd="sng" w="12700">
                      <a:solidFill>
                        <a:srgbClr val="2081D6"/>
                      </a:solidFill>
                      <a:prstDash val="solid"/>
                      <a:round/>
                      <a:headEnd len="sm" w="sm" type="none"/>
                      <a:tailEnd len="sm" w="sm" type="none"/>
                    </a:lnB>
                  </a:tcPr>
                </a:tc>
              </a:tr>
            </a:tbl>
          </a:graphicData>
        </a:graphic>
      </p:graphicFrame>
      <p:sp>
        <p:nvSpPr>
          <p:cNvPr id="249" name="Google Shape;249;p12"/>
          <p:cNvSpPr/>
          <p:nvPr/>
        </p:nvSpPr>
        <p:spPr>
          <a:xfrm>
            <a:off x="375387" y="3588674"/>
            <a:ext cx="10443174" cy="43088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Calibri"/>
              <a:buNone/>
            </a:pPr>
            <a:br>
              <a:rPr b="0" i="0" lang="en-US" sz="1100" u="none" cap="none" strike="noStrike">
                <a:solidFill>
                  <a:srgbClr val="000000"/>
                </a:solidFill>
                <a:latin typeface="Calibri"/>
                <a:ea typeface="Calibri"/>
                <a:cs typeface="Calibri"/>
                <a:sym typeface="Calibri"/>
              </a:rPr>
            </a:br>
            <a:r>
              <a:rPr b="0" i="0" lang="en-US" sz="1100" u="none" cap="none" strike="noStrike">
                <a:solidFill>
                  <a:srgbClr val="000000"/>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3"/>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CREATIVE ECONOMY SNAPSHOT</a:t>
            </a:r>
            <a:endParaRPr/>
          </a:p>
        </p:txBody>
      </p:sp>
      <p:sp>
        <p:nvSpPr>
          <p:cNvPr id="256" name="Google Shape;256;p13"/>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632523"/>
              </a:buClr>
              <a:buSzPts val="2800"/>
              <a:buNone/>
            </a:pPr>
            <a:r>
              <a:t/>
            </a:r>
            <a:endParaRPr b="1" sz="2800">
              <a:solidFill>
                <a:srgbClr val="595959"/>
              </a:solidFill>
            </a:endParaRPr>
          </a:p>
          <a:p>
            <a:pPr indent="0" lvl="0" marL="0" rtl="0" algn="l">
              <a:spcBef>
                <a:spcPts val="360"/>
              </a:spcBef>
              <a:spcAft>
                <a:spcPts val="0"/>
              </a:spcAft>
              <a:buClr>
                <a:srgbClr val="000000"/>
              </a:buClr>
              <a:buSzPts val="1800"/>
              <a:buNone/>
            </a:pPr>
            <a:r>
              <a:rPr lang="en-US" sz="1800">
                <a:solidFill>
                  <a:srgbClr val="000000"/>
                </a:solidFill>
                <a:latin typeface="Calibri"/>
                <a:ea typeface="Calibri"/>
                <a:cs typeface="Calibri"/>
                <a:sym typeface="Calibri"/>
              </a:rPr>
              <a:t>The following table provides a snapshot of the economic value generated by Green Bay and Brown County’s creative economies.</a:t>
            </a:r>
            <a:endParaRPr/>
          </a:p>
          <a:p>
            <a:pPr indent="0" lvl="0" marL="0" rtl="0" algn="l">
              <a:spcBef>
                <a:spcPts val="360"/>
              </a:spcBef>
              <a:spcAft>
                <a:spcPts val="0"/>
              </a:spcAft>
              <a:buClr>
                <a:srgbClr val="632523"/>
              </a:buClr>
              <a:buSzPts val="1800"/>
              <a:buNone/>
            </a:pPr>
            <a:r>
              <a:t/>
            </a:r>
            <a:endParaRPr sz="1800">
              <a:solidFill>
                <a:srgbClr val="000000"/>
              </a:solidFill>
              <a:latin typeface="Calibri"/>
              <a:ea typeface="Calibri"/>
              <a:cs typeface="Calibri"/>
              <a:sym typeface="Calibri"/>
            </a:endParaRPr>
          </a:p>
          <a:p>
            <a:pPr indent="0" lvl="0" marL="0" rtl="0" algn="l">
              <a:spcBef>
                <a:spcPts val="360"/>
              </a:spcBef>
              <a:spcAft>
                <a:spcPts val="0"/>
              </a:spcAft>
              <a:buClr>
                <a:srgbClr val="632523"/>
              </a:buClr>
              <a:buSzPts val="1800"/>
              <a:buNone/>
            </a:pPr>
            <a:r>
              <a:t/>
            </a:r>
            <a:endParaRPr sz="1800">
              <a:solidFill>
                <a:srgbClr val="000000"/>
              </a:solidFill>
              <a:latin typeface="Times New Roman"/>
              <a:ea typeface="Times New Roman"/>
              <a:cs typeface="Times New Roman"/>
              <a:sym typeface="Times New Roman"/>
            </a:endParaRPr>
          </a:p>
          <a:p>
            <a:pPr indent="0" lvl="0" marL="0" rtl="0" algn="ctr">
              <a:spcBef>
                <a:spcPts val="56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280"/>
              </a:spcBef>
              <a:spcAft>
                <a:spcPts val="0"/>
              </a:spcAft>
              <a:buClr>
                <a:srgbClr val="595959"/>
              </a:buClr>
              <a:buSzPts val="1400"/>
              <a:buNone/>
            </a:pPr>
            <a:r>
              <a:rPr b="1" lang="en-US" sz="1400">
                <a:solidFill>
                  <a:srgbClr val="595959"/>
                </a:solidFill>
              </a:rPr>
              <a:t>Source: Creative Vitality Index 2020</a:t>
            </a:r>
            <a:endParaRPr/>
          </a:p>
        </p:txBody>
      </p:sp>
      <p:graphicFrame>
        <p:nvGraphicFramePr>
          <p:cNvPr id="257" name="Google Shape;257;p13"/>
          <p:cNvGraphicFramePr/>
          <p:nvPr/>
        </p:nvGraphicFramePr>
        <p:xfrm>
          <a:off x="1092530" y="3063835"/>
          <a:ext cx="3000000" cy="3000000"/>
        </p:xfrm>
        <a:graphic>
          <a:graphicData uri="http://schemas.openxmlformats.org/drawingml/2006/table">
            <a:tbl>
              <a:tblPr bandRow="1" firstCol="1" firstRow="1">
                <a:noFill/>
                <a:tableStyleId>{F98B9C4A-C2DA-451D-B5E1-0B4B3FEE3AC9}</a:tableStyleId>
              </a:tblPr>
              <a:tblGrid>
                <a:gridCol w="2371975"/>
                <a:gridCol w="1926425"/>
                <a:gridCol w="1939525"/>
              </a:tblGrid>
              <a:tr h="541525">
                <a:tc>
                  <a:txBody>
                    <a:bodyPr/>
                    <a:lstStyle/>
                    <a:p>
                      <a:pPr indent="0" lvl="0" marL="0" marR="0" rtl="0" algn="l">
                        <a:spcBef>
                          <a:spcPts val="0"/>
                        </a:spcBef>
                        <a:spcAft>
                          <a:spcPts val="0"/>
                        </a:spcAft>
                        <a:buNone/>
                      </a:pPr>
                      <a:r>
                        <a:rPr lang="en-US" sz="1200" u="none" cap="none" strike="noStrike"/>
                        <a:t>CREATIVE ACTIVITY in 2020</a:t>
                      </a:r>
                      <a:endParaRPr sz="12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GREEN BAY zip codes</a:t>
                      </a:r>
                      <a:endParaRPr sz="12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BROWN COUNTY</a:t>
                      </a:r>
                      <a:endParaRPr sz="1200" u="none" cap="none" strike="noStrike">
                        <a:solidFill>
                          <a:srgbClr val="000000"/>
                        </a:solidFill>
                        <a:latin typeface="Times New Roman"/>
                        <a:ea typeface="Times New Roman"/>
                        <a:cs typeface="Times New Roman"/>
                        <a:sym typeface="Times New Roman"/>
                      </a:endParaRPr>
                    </a:p>
                  </a:txBody>
                  <a:tcPr marT="0" marB="0" marR="68575" marL="68575"/>
                </a:tc>
              </a:tr>
              <a:tr h="541525">
                <a:tc>
                  <a:txBody>
                    <a:bodyPr/>
                    <a:lstStyle/>
                    <a:p>
                      <a:pPr indent="0" lvl="0" marL="0" marR="0" rtl="0" algn="l">
                        <a:spcBef>
                          <a:spcPts val="0"/>
                        </a:spcBef>
                        <a:spcAft>
                          <a:spcPts val="0"/>
                        </a:spcAft>
                        <a:buNone/>
                      </a:pPr>
                      <a:r>
                        <a:rPr lang="en-US" sz="1200" u="none" cap="none" strike="noStrike"/>
                        <a:t>Creative Occupations</a:t>
                      </a:r>
                      <a:endParaRPr sz="12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1,732</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1200" u="none" cap="none" strike="noStrike"/>
                        <a:t>3,783</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r>
              <a:tr h="541525">
                <a:tc>
                  <a:txBody>
                    <a:bodyPr/>
                    <a:lstStyle/>
                    <a:p>
                      <a:pPr indent="0" lvl="0" marL="0" marR="0" rtl="0" algn="l">
                        <a:spcBef>
                          <a:spcPts val="0"/>
                        </a:spcBef>
                        <a:spcAft>
                          <a:spcPts val="0"/>
                        </a:spcAft>
                        <a:buNone/>
                      </a:pPr>
                      <a:r>
                        <a:rPr lang="en-US" sz="1200" u="none" cap="none" strike="noStrike"/>
                        <a:t>Creative Industry Jobs</a:t>
                      </a:r>
                      <a:endParaRPr sz="12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2,772</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1200" u="none" cap="none" strike="noStrike"/>
                        <a:t>6,471</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r>
              <a:tr h="541525">
                <a:tc>
                  <a:txBody>
                    <a:bodyPr/>
                    <a:lstStyle/>
                    <a:p>
                      <a:pPr indent="0" lvl="0" marL="0" marR="0" rtl="0" algn="l">
                        <a:spcBef>
                          <a:spcPts val="0"/>
                        </a:spcBef>
                        <a:spcAft>
                          <a:spcPts val="0"/>
                        </a:spcAft>
                        <a:buNone/>
                      </a:pPr>
                      <a:r>
                        <a:rPr lang="en-US" sz="1200" u="none" cap="none" strike="noStrike"/>
                        <a:t>Creative Industry Sales</a:t>
                      </a:r>
                      <a:endParaRPr sz="12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$465.5 million</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1200" u="none" cap="none" strike="noStrike"/>
                        <a:t>$1.2 billion</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r>
              <a:tr h="541525">
                <a:tc>
                  <a:txBody>
                    <a:bodyPr/>
                    <a:lstStyle/>
                    <a:p>
                      <a:pPr indent="0" lvl="0" marL="0" marR="0" rtl="0" algn="l">
                        <a:spcBef>
                          <a:spcPts val="0"/>
                        </a:spcBef>
                        <a:spcAft>
                          <a:spcPts val="0"/>
                        </a:spcAft>
                        <a:buNone/>
                      </a:pPr>
                      <a:r>
                        <a:rPr lang="en-US" sz="1200" u="none" cap="none" strike="noStrike"/>
                        <a:t>Cultural Non-Profits Revenue</a:t>
                      </a:r>
                      <a:endParaRPr sz="12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$4.7 million</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1200" u="none" cap="none" strike="noStrike"/>
                        <a:t>$11.7 million</a:t>
                      </a:r>
                      <a:endParaRPr sz="1200" u="none" cap="none" strike="noStrike">
                        <a:solidFill>
                          <a:srgbClr val="000000"/>
                        </a:solidFill>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CREATIVE SECTOR ECOSYSTEM</a:t>
            </a:r>
            <a:endParaRPr/>
          </a:p>
        </p:txBody>
      </p:sp>
      <p:sp>
        <p:nvSpPr>
          <p:cNvPr id="264" name="Google Shape;264;p14"/>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32523"/>
              </a:buClr>
              <a:buSzPts val="2200"/>
              <a:buNone/>
            </a:pPr>
            <a:r>
              <a:t/>
            </a:r>
            <a:endParaRPr sz="2200">
              <a:solidFill>
                <a:srgbClr val="595959"/>
              </a:solidFill>
              <a:latin typeface="Calibri"/>
              <a:ea typeface="Calibri"/>
              <a:cs typeface="Calibri"/>
              <a:sym typeface="Calibri"/>
            </a:endParaRPr>
          </a:p>
          <a:p>
            <a:pPr indent="0" lvl="0" marL="0" rtl="0" algn="ctr">
              <a:spcBef>
                <a:spcPts val="560"/>
              </a:spcBef>
              <a:spcAft>
                <a:spcPts val="0"/>
              </a:spcAft>
              <a:buClr>
                <a:srgbClr val="632523"/>
              </a:buClr>
              <a:buSzPts val="2800"/>
              <a:buNone/>
            </a:pPr>
            <a:r>
              <a:t/>
            </a:r>
            <a:endParaRPr b="1" sz="2800">
              <a:solidFill>
                <a:srgbClr val="595959"/>
              </a:solidFill>
            </a:endParaRPr>
          </a:p>
        </p:txBody>
      </p:sp>
      <p:pic>
        <p:nvPicPr>
          <p:cNvPr id="265" name="Google Shape;265;p14"/>
          <p:cNvPicPr preferRelativeResize="0"/>
          <p:nvPr/>
        </p:nvPicPr>
        <p:blipFill rotWithShape="1">
          <a:blip r:embed="rId3">
            <a:alphaModFix/>
          </a:blip>
          <a:srcRect b="0" l="0" r="0" t="0"/>
          <a:stretch/>
        </p:blipFill>
        <p:spPr>
          <a:xfrm>
            <a:off x="498764" y="1438205"/>
            <a:ext cx="8110846" cy="44875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15"/>
          <p:cNvGrpSpPr/>
          <p:nvPr/>
        </p:nvGrpSpPr>
        <p:grpSpPr>
          <a:xfrm>
            <a:off x="755224" y="870577"/>
            <a:ext cx="3362401" cy="1915558"/>
            <a:chOff x="0" y="0"/>
            <a:chExt cx="3362401" cy="1915558"/>
          </a:xfrm>
        </p:grpSpPr>
        <p:sp>
          <p:nvSpPr>
            <p:cNvPr id="272" name="Google Shape;272;p15"/>
            <p:cNvSpPr/>
            <p:nvPr/>
          </p:nvSpPr>
          <p:spPr>
            <a:xfrm>
              <a:off x="0" y="0"/>
              <a:ext cx="3362401" cy="19155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txBox="1"/>
            <p:nvPr/>
          </p:nvSpPr>
          <p:spPr>
            <a:xfrm>
              <a:off x="0" y="0"/>
              <a:ext cx="3362401" cy="1915558"/>
            </a:xfrm>
            <a:prstGeom prst="rect">
              <a:avLst/>
            </a:prstGeom>
            <a:noFill/>
            <a:ln>
              <a:noFill/>
            </a:ln>
          </p:spPr>
          <p:txBody>
            <a:bodyPr anchorCtr="0" anchor="ctr" bIns="35550" lIns="35550" spcFirstLastPara="1" rIns="35550" wrap="square" tIns="35550">
              <a:noAutofit/>
            </a:bodyPr>
            <a:lstStyle/>
            <a:p>
              <a:pPr indent="0" lvl="0" marL="0" marR="0" rtl="0" algn="l">
                <a:lnSpc>
                  <a:spcPct val="90000"/>
                </a:lnSpc>
                <a:spcBef>
                  <a:spcPts val="0"/>
                </a:spcBef>
                <a:spcAft>
                  <a:spcPts val="0"/>
                </a:spcAft>
                <a:buClr>
                  <a:schemeClr val="dk1"/>
                </a:buClr>
                <a:buSzPts val="2800"/>
                <a:buFont typeface="Calibri"/>
                <a:buNone/>
              </a:pPr>
              <a:r>
                <a:t/>
              </a:r>
              <a:endParaRPr i="1" sz="2800">
                <a:solidFill>
                  <a:schemeClr val="dk1"/>
                </a:solidFill>
                <a:latin typeface="Poppins"/>
                <a:ea typeface="Poppins"/>
                <a:cs typeface="Poppins"/>
                <a:sym typeface="Poppins"/>
              </a:endParaRPr>
            </a:p>
            <a:p>
              <a:pPr indent="0" lvl="0" marL="0" marR="0" rtl="0" algn="ctr">
                <a:lnSpc>
                  <a:spcPct val="90000"/>
                </a:lnSpc>
                <a:spcBef>
                  <a:spcPts val="980"/>
                </a:spcBef>
                <a:spcAft>
                  <a:spcPts val="0"/>
                </a:spcAft>
                <a:buClr>
                  <a:schemeClr val="dk1"/>
                </a:buClr>
                <a:buSzPts val="2800"/>
                <a:buFont typeface="Poppins"/>
                <a:buNone/>
              </a:pPr>
              <a:r>
                <a:rPr i="1" lang="en-US" sz="2800">
                  <a:solidFill>
                    <a:schemeClr val="dk1"/>
                  </a:solidFill>
                  <a:latin typeface="Poppins"/>
                  <a:ea typeface="Poppins"/>
                  <a:cs typeface="Poppins"/>
                  <a:sym typeface="Poppins"/>
                </a:rPr>
                <a:t>    </a:t>
              </a:r>
              <a:endParaRPr/>
            </a:p>
          </p:txBody>
        </p:sp>
      </p:grpSp>
      <p:sp>
        <p:nvSpPr>
          <p:cNvPr id="274" name="Google Shape;274;p15"/>
          <p:cNvSpPr/>
          <p:nvPr/>
        </p:nvSpPr>
        <p:spPr>
          <a:xfrm>
            <a:off x="3492222" y="2089584"/>
            <a:ext cx="2159554" cy="1594939"/>
          </a:xfrm>
          <a:custGeom>
            <a:rect b="b" l="l" r="r" t="t"/>
            <a:pathLst>
              <a:path extrusionOk="0" h="3412" w="4621">
                <a:moveTo>
                  <a:pt x="2310" y="2546"/>
                </a:moveTo>
                <a:lnTo>
                  <a:pt x="2310" y="2546"/>
                </a:lnTo>
                <a:cubicBezTo>
                  <a:pt x="2051" y="2546"/>
                  <a:pt x="1842" y="2337"/>
                  <a:pt x="1842" y="2078"/>
                </a:cubicBezTo>
                <a:lnTo>
                  <a:pt x="1842" y="2078"/>
                </a:lnTo>
                <a:cubicBezTo>
                  <a:pt x="1842" y="1819"/>
                  <a:pt x="2051" y="1609"/>
                  <a:pt x="2310" y="1609"/>
                </a:cubicBezTo>
                <a:lnTo>
                  <a:pt x="2310" y="1609"/>
                </a:lnTo>
                <a:cubicBezTo>
                  <a:pt x="2568" y="1609"/>
                  <a:pt x="2778" y="1819"/>
                  <a:pt x="2778" y="2078"/>
                </a:cubicBezTo>
                <a:lnTo>
                  <a:pt x="2778" y="2078"/>
                </a:lnTo>
                <a:cubicBezTo>
                  <a:pt x="2778" y="2337"/>
                  <a:pt x="2568" y="2546"/>
                  <a:pt x="2310" y="2546"/>
                </a:cubicBezTo>
                <a:close/>
                <a:moveTo>
                  <a:pt x="2310" y="0"/>
                </a:moveTo>
                <a:lnTo>
                  <a:pt x="2310" y="0"/>
                </a:lnTo>
                <a:cubicBezTo>
                  <a:pt x="1034" y="0"/>
                  <a:pt x="0" y="1034"/>
                  <a:pt x="0" y="2311"/>
                </a:cubicBezTo>
                <a:lnTo>
                  <a:pt x="0" y="2311"/>
                </a:lnTo>
                <a:cubicBezTo>
                  <a:pt x="0" y="2631"/>
                  <a:pt x="65" y="2935"/>
                  <a:pt x="183" y="3213"/>
                </a:cubicBezTo>
                <a:lnTo>
                  <a:pt x="183" y="3213"/>
                </a:lnTo>
                <a:cubicBezTo>
                  <a:pt x="360" y="3169"/>
                  <a:pt x="546" y="3146"/>
                  <a:pt x="737" y="3146"/>
                </a:cubicBezTo>
                <a:lnTo>
                  <a:pt x="737" y="3146"/>
                </a:lnTo>
                <a:cubicBezTo>
                  <a:pt x="1125" y="3146"/>
                  <a:pt x="1491" y="3242"/>
                  <a:pt x="1812" y="3411"/>
                </a:cubicBezTo>
                <a:lnTo>
                  <a:pt x="2310" y="2550"/>
                </a:lnTo>
                <a:lnTo>
                  <a:pt x="2807" y="3411"/>
                </a:lnTo>
                <a:lnTo>
                  <a:pt x="2807" y="3411"/>
                </a:lnTo>
                <a:cubicBezTo>
                  <a:pt x="3128" y="3242"/>
                  <a:pt x="3494" y="3146"/>
                  <a:pt x="3883" y="3146"/>
                </a:cubicBezTo>
                <a:lnTo>
                  <a:pt x="3883" y="3146"/>
                </a:lnTo>
                <a:cubicBezTo>
                  <a:pt x="4073" y="3146"/>
                  <a:pt x="4259" y="3169"/>
                  <a:pt x="4436" y="3213"/>
                </a:cubicBezTo>
                <a:lnTo>
                  <a:pt x="4436" y="3213"/>
                </a:lnTo>
                <a:cubicBezTo>
                  <a:pt x="4554" y="2935"/>
                  <a:pt x="4620" y="2631"/>
                  <a:pt x="4620" y="2311"/>
                </a:cubicBezTo>
                <a:lnTo>
                  <a:pt x="4620" y="2311"/>
                </a:lnTo>
                <a:cubicBezTo>
                  <a:pt x="4620" y="1034"/>
                  <a:pt x="3585" y="0"/>
                  <a:pt x="2310" y="0"/>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2401">
              <a:solidFill>
                <a:schemeClr val="dk1"/>
              </a:solidFill>
              <a:latin typeface="Calibri"/>
              <a:ea typeface="Calibri"/>
              <a:cs typeface="Calibri"/>
              <a:sym typeface="Calibri"/>
            </a:endParaRPr>
          </a:p>
        </p:txBody>
      </p:sp>
      <p:sp>
        <p:nvSpPr>
          <p:cNvPr id="275" name="Google Shape;275;p15"/>
          <p:cNvSpPr/>
          <p:nvPr/>
        </p:nvSpPr>
        <p:spPr>
          <a:xfrm>
            <a:off x="4227873" y="3558822"/>
            <a:ext cx="2159554" cy="2159554"/>
          </a:xfrm>
          <a:custGeom>
            <a:rect b="b" l="l" r="r" t="t"/>
            <a:pathLst>
              <a:path extrusionOk="0" h="4622" w="4621">
                <a:moveTo>
                  <a:pt x="2747" y="2535"/>
                </a:moveTo>
                <a:lnTo>
                  <a:pt x="2747" y="2535"/>
                </a:lnTo>
                <a:cubicBezTo>
                  <a:pt x="2489" y="2535"/>
                  <a:pt x="2279" y="2326"/>
                  <a:pt x="2279" y="2067"/>
                </a:cubicBezTo>
                <a:lnTo>
                  <a:pt x="2279" y="2067"/>
                </a:lnTo>
                <a:cubicBezTo>
                  <a:pt x="2279" y="1808"/>
                  <a:pt x="2489" y="1598"/>
                  <a:pt x="2747" y="1598"/>
                </a:cubicBezTo>
                <a:lnTo>
                  <a:pt x="2747" y="1598"/>
                </a:lnTo>
                <a:cubicBezTo>
                  <a:pt x="3005" y="1598"/>
                  <a:pt x="3215" y="1808"/>
                  <a:pt x="3215" y="2067"/>
                </a:cubicBezTo>
                <a:lnTo>
                  <a:pt x="3215" y="2067"/>
                </a:lnTo>
                <a:cubicBezTo>
                  <a:pt x="3215" y="2326"/>
                  <a:pt x="3005" y="2535"/>
                  <a:pt x="2747" y="2535"/>
                </a:cubicBezTo>
                <a:close/>
                <a:moveTo>
                  <a:pt x="2863" y="67"/>
                </a:moveTo>
                <a:lnTo>
                  <a:pt x="2863" y="67"/>
                </a:lnTo>
                <a:cubicBezTo>
                  <a:pt x="2686" y="23"/>
                  <a:pt x="2500" y="0"/>
                  <a:pt x="2310" y="0"/>
                </a:cubicBezTo>
                <a:lnTo>
                  <a:pt x="2310" y="0"/>
                </a:lnTo>
                <a:cubicBezTo>
                  <a:pt x="1921" y="0"/>
                  <a:pt x="1555" y="96"/>
                  <a:pt x="1234" y="265"/>
                </a:cubicBezTo>
                <a:lnTo>
                  <a:pt x="1786" y="1223"/>
                </a:lnTo>
                <a:lnTo>
                  <a:pt x="2277" y="2071"/>
                </a:lnTo>
                <a:lnTo>
                  <a:pt x="1461" y="2071"/>
                </a:lnTo>
                <a:lnTo>
                  <a:pt x="13" y="2071"/>
                </a:lnTo>
                <a:lnTo>
                  <a:pt x="13" y="2071"/>
                </a:lnTo>
                <a:cubicBezTo>
                  <a:pt x="4" y="2150"/>
                  <a:pt x="0" y="2230"/>
                  <a:pt x="0" y="2310"/>
                </a:cubicBezTo>
                <a:lnTo>
                  <a:pt x="0" y="2310"/>
                </a:lnTo>
                <a:cubicBezTo>
                  <a:pt x="0" y="2979"/>
                  <a:pt x="284" y="3581"/>
                  <a:pt x="737" y="4002"/>
                </a:cubicBezTo>
                <a:lnTo>
                  <a:pt x="737" y="4002"/>
                </a:lnTo>
                <a:cubicBezTo>
                  <a:pt x="1149" y="4386"/>
                  <a:pt x="1702" y="4621"/>
                  <a:pt x="2310" y="4621"/>
                </a:cubicBezTo>
                <a:lnTo>
                  <a:pt x="2310" y="4621"/>
                </a:lnTo>
                <a:cubicBezTo>
                  <a:pt x="3585" y="4621"/>
                  <a:pt x="4620" y="3587"/>
                  <a:pt x="4620" y="2310"/>
                </a:cubicBezTo>
                <a:lnTo>
                  <a:pt x="4620" y="2310"/>
                </a:lnTo>
                <a:cubicBezTo>
                  <a:pt x="4620" y="1225"/>
                  <a:pt x="3872" y="316"/>
                  <a:pt x="2863" y="67"/>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2401">
              <a:solidFill>
                <a:schemeClr val="dk1"/>
              </a:solidFill>
              <a:latin typeface="Calibri"/>
              <a:ea typeface="Calibri"/>
              <a:cs typeface="Calibri"/>
              <a:sym typeface="Calibri"/>
            </a:endParaRPr>
          </a:p>
        </p:txBody>
      </p:sp>
      <p:sp>
        <p:nvSpPr>
          <p:cNvPr id="276" name="Google Shape;276;p15"/>
          <p:cNvSpPr/>
          <p:nvPr/>
        </p:nvSpPr>
        <p:spPr>
          <a:xfrm>
            <a:off x="2756574" y="3558822"/>
            <a:ext cx="1815427" cy="2159554"/>
          </a:xfrm>
          <a:custGeom>
            <a:rect b="b" l="l" r="r" t="t"/>
            <a:pathLst>
              <a:path extrusionOk="0" h="4622" w="3885">
                <a:moveTo>
                  <a:pt x="1869" y="2535"/>
                </a:moveTo>
                <a:lnTo>
                  <a:pt x="1869" y="2535"/>
                </a:lnTo>
                <a:cubicBezTo>
                  <a:pt x="1610" y="2535"/>
                  <a:pt x="1400" y="2326"/>
                  <a:pt x="1400" y="2067"/>
                </a:cubicBezTo>
                <a:lnTo>
                  <a:pt x="1400" y="2067"/>
                </a:lnTo>
                <a:cubicBezTo>
                  <a:pt x="1400" y="1808"/>
                  <a:pt x="1610" y="1598"/>
                  <a:pt x="1869" y="1598"/>
                </a:cubicBezTo>
                <a:lnTo>
                  <a:pt x="1869" y="1598"/>
                </a:lnTo>
                <a:cubicBezTo>
                  <a:pt x="2128" y="1598"/>
                  <a:pt x="2337" y="1808"/>
                  <a:pt x="2337" y="2067"/>
                </a:cubicBezTo>
                <a:lnTo>
                  <a:pt x="2337" y="2067"/>
                </a:lnTo>
                <a:cubicBezTo>
                  <a:pt x="2337" y="2326"/>
                  <a:pt x="2128" y="2535"/>
                  <a:pt x="1869" y="2535"/>
                </a:cubicBezTo>
                <a:close/>
                <a:moveTo>
                  <a:pt x="3147" y="2310"/>
                </a:moveTo>
                <a:lnTo>
                  <a:pt x="3147" y="2310"/>
                </a:lnTo>
                <a:cubicBezTo>
                  <a:pt x="3147" y="2230"/>
                  <a:pt x="3151" y="2150"/>
                  <a:pt x="3160" y="2071"/>
                </a:cubicBezTo>
                <a:lnTo>
                  <a:pt x="2344" y="2071"/>
                </a:lnTo>
                <a:lnTo>
                  <a:pt x="2834" y="1223"/>
                </a:lnTo>
                <a:lnTo>
                  <a:pt x="3386" y="265"/>
                </a:lnTo>
                <a:lnTo>
                  <a:pt x="3386" y="265"/>
                </a:lnTo>
                <a:cubicBezTo>
                  <a:pt x="3065" y="96"/>
                  <a:pt x="2699" y="0"/>
                  <a:pt x="2311" y="0"/>
                </a:cubicBezTo>
                <a:lnTo>
                  <a:pt x="2311" y="0"/>
                </a:lnTo>
                <a:cubicBezTo>
                  <a:pt x="2120" y="0"/>
                  <a:pt x="1934" y="23"/>
                  <a:pt x="1757" y="67"/>
                </a:cubicBezTo>
                <a:lnTo>
                  <a:pt x="1757" y="67"/>
                </a:lnTo>
                <a:cubicBezTo>
                  <a:pt x="749" y="316"/>
                  <a:pt x="0" y="1225"/>
                  <a:pt x="0" y="2310"/>
                </a:cubicBezTo>
                <a:lnTo>
                  <a:pt x="0" y="2310"/>
                </a:lnTo>
                <a:cubicBezTo>
                  <a:pt x="0" y="3587"/>
                  <a:pt x="1035" y="4621"/>
                  <a:pt x="2311" y="4621"/>
                </a:cubicBezTo>
                <a:lnTo>
                  <a:pt x="2311" y="4621"/>
                </a:lnTo>
                <a:cubicBezTo>
                  <a:pt x="2919" y="4621"/>
                  <a:pt x="3471" y="4386"/>
                  <a:pt x="3884" y="4002"/>
                </a:cubicBezTo>
                <a:lnTo>
                  <a:pt x="3884" y="4002"/>
                </a:lnTo>
                <a:cubicBezTo>
                  <a:pt x="3431" y="3581"/>
                  <a:pt x="3147" y="2979"/>
                  <a:pt x="3147" y="2310"/>
                </a:cubicBezTo>
                <a:close/>
              </a:path>
            </a:pathLst>
          </a:custGeom>
          <a:solidFill>
            <a:schemeClr val="accent3"/>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2401">
              <a:solidFill>
                <a:schemeClr val="dk1"/>
              </a:solidFill>
              <a:latin typeface="Calibri"/>
              <a:ea typeface="Calibri"/>
              <a:cs typeface="Calibri"/>
              <a:sym typeface="Calibri"/>
            </a:endParaRPr>
          </a:p>
        </p:txBody>
      </p:sp>
      <p:sp>
        <p:nvSpPr>
          <p:cNvPr id="277" name="Google Shape;277;p15"/>
          <p:cNvSpPr txBox="1"/>
          <p:nvPr/>
        </p:nvSpPr>
        <p:spPr>
          <a:xfrm>
            <a:off x="2995518" y="4741771"/>
            <a:ext cx="1326716" cy="451408"/>
          </a:xfrm>
          <a:prstGeom prst="rect">
            <a:avLst/>
          </a:prstGeom>
          <a:noFill/>
          <a:ln>
            <a:noFill/>
          </a:ln>
        </p:spPr>
        <p:txBody>
          <a:bodyPr anchorCtr="0" anchor="b" bIns="17125" lIns="34275" spcFirstLastPara="1" rIns="34275" wrap="square" tIns="17125">
            <a:spAutoFit/>
          </a:bodyPr>
          <a:lstStyle/>
          <a:p>
            <a:pPr indent="0" lvl="0" marL="0" marR="0" rtl="0" algn="l">
              <a:lnSpc>
                <a:spcPct val="108000"/>
              </a:lnSpc>
              <a:spcBef>
                <a:spcPts val="0"/>
              </a:spcBef>
              <a:spcAft>
                <a:spcPts val="0"/>
              </a:spcAft>
              <a:buNone/>
            </a:pPr>
            <a:r>
              <a:rPr b="1" lang="en-US" sz="1500">
                <a:solidFill>
                  <a:schemeClr val="dk1"/>
                </a:solidFill>
                <a:latin typeface="Poppins"/>
                <a:ea typeface="Poppins"/>
                <a:cs typeface="Poppins"/>
                <a:sym typeface="Poppins"/>
              </a:rPr>
              <a:t>Support </a:t>
            </a:r>
            <a:endParaRPr/>
          </a:p>
          <a:p>
            <a:pPr indent="0" lvl="0" marL="0" marR="0" rtl="0" algn="l">
              <a:lnSpc>
                <a:spcPct val="108000"/>
              </a:lnSpc>
              <a:spcBef>
                <a:spcPts val="0"/>
              </a:spcBef>
              <a:spcAft>
                <a:spcPts val="0"/>
              </a:spcAft>
              <a:buNone/>
            </a:pPr>
            <a:r>
              <a:rPr b="1" lang="en-US" sz="1500">
                <a:solidFill>
                  <a:schemeClr val="dk1"/>
                </a:solidFill>
                <a:latin typeface="Poppins"/>
                <a:ea typeface="Poppins"/>
                <a:cs typeface="Poppins"/>
                <a:sym typeface="Poppins"/>
              </a:rPr>
              <a:t>Environment</a:t>
            </a:r>
            <a:endParaRPr/>
          </a:p>
        </p:txBody>
      </p:sp>
      <p:sp>
        <p:nvSpPr>
          <p:cNvPr id="278" name="Google Shape;278;p15"/>
          <p:cNvSpPr txBox="1"/>
          <p:nvPr/>
        </p:nvSpPr>
        <p:spPr>
          <a:xfrm>
            <a:off x="3759902" y="2401862"/>
            <a:ext cx="1642029" cy="381388"/>
          </a:xfrm>
          <a:prstGeom prst="rect">
            <a:avLst/>
          </a:prstGeom>
          <a:noFill/>
          <a:ln>
            <a:noFill/>
          </a:ln>
        </p:spPr>
        <p:txBody>
          <a:bodyPr anchorCtr="0" anchor="t" bIns="17125" lIns="34275" spcFirstLastPara="1" rIns="34275" wrap="square" tIns="17125">
            <a:spAutoFit/>
          </a:bodyPr>
          <a:lstStyle/>
          <a:p>
            <a:pPr indent="0" lvl="0" marL="0" marR="0" rtl="0" algn="l">
              <a:lnSpc>
                <a:spcPct val="138461"/>
              </a:lnSpc>
              <a:spcBef>
                <a:spcPts val="0"/>
              </a:spcBef>
              <a:spcAft>
                <a:spcPts val="0"/>
              </a:spcAft>
              <a:buNone/>
            </a:pPr>
            <a:r>
              <a:t/>
            </a:r>
            <a:endParaRPr sz="975">
              <a:solidFill>
                <a:schemeClr val="dk1"/>
              </a:solidFill>
              <a:latin typeface="Arial"/>
              <a:ea typeface="Arial"/>
              <a:cs typeface="Arial"/>
              <a:sym typeface="Arial"/>
            </a:endParaRPr>
          </a:p>
          <a:p>
            <a:pPr indent="-109550" lvl="0" marL="171463" marR="0" rtl="0" algn="l">
              <a:lnSpc>
                <a:spcPct val="138461"/>
              </a:lnSpc>
              <a:spcBef>
                <a:spcPts val="0"/>
              </a:spcBef>
              <a:spcAft>
                <a:spcPts val="0"/>
              </a:spcAft>
              <a:buClr>
                <a:schemeClr val="dk1"/>
              </a:buClr>
              <a:buSzPts val="975"/>
              <a:buFont typeface="Arial"/>
              <a:buNone/>
            </a:pPr>
            <a:r>
              <a:t/>
            </a:r>
            <a:endParaRPr sz="975">
              <a:solidFill>
                <a:schemeClr val="dk1"/>
              </a:solidFill>
              <a:latin typeface="Arial"/>
              <a:ea typeface="Arial"/>
              <a:cs typeface="Arial"/>
              <a:sym typeface="Arial"/>
            </a:endParaRPr>
          </a:p>
        </p:txBody>
      </p:sp>
      <p:sp>
        <p:nvSpPr>
          <p:cNvPr id="279" name="Google Shape;279;p15"/>
          <p:cNvSpPr txBox="1"/>
          <p:nvPr/>
        </p:nvSpPr>
        <p:spPr>
          <a:xfrm>
            <a:off x="4259615" y="2420999"/>
            <a:ext cx="686797" cy="246223"/>
          </a:xfrm>
          <a:prstGeom prst="rect">
            <a:avLst/>
          </a:prstGeom>
          <a:noFill/>
          <a:ln>
            <a:noFill/>
          </a:ln>
        </p:spPr>
        <p:txBody>
          <a:bodyPr anchorCtr="0" anchor="b" bIns="17125" lIns="34275" spcFirstLastPara="1" rIns="34275" wrap="square" tIns="17125">
            <a:spAutoFit/>
          </a:bodyPr>
          <a:lstStyle/>
          <a:p>
            <a:pPr indent="0" lvl="0" marL="0" marR="0" rtl="0" algn="l">
              <a:lnSpc>
                <a:spcPct val="108000"/>
              </a:lnSpc>
              <a:spcBef>
                <a:spcPts val="0"/>
              </a:spcBef>
              <a:spcAft>
                <a:spcPts val="0"/>
              </a:spcAft>
              <a:buNone/>
            </a:pPr>
            <a:r>
              <a:rPr b="1" lang="en-US" sz="1500">
                <a:solidFill>
                  <a:schemeClr val="dk1"/>
                </a:solidFill>
                <a:latin typeface="Poppins"/>
                <a:ea typeface="Poppins"/>
                <a:cs typeface="Poppins"/>
                <a:sym typeface="Poppins"/>
              </a:rPr>
              <a:t>Talent</a:t>
            </a:r>
            <a:endParaRPr/>
          </a:p>
        </p:txBody>
      </p:sp>
      <p:sp>
        <p:nvSpPr>
          <p:cNvPr id="280" name="Google Shape;280;p15"/>
          <p:cNvSpPr txBox="1"/>
          <p:nvPr/>
        </p:nvSpPr>
        <p:spPr>
          <a:xfrm>
            <a:off x="4917748" y="4809155"/>
            <a:ext cx="1262203" cy="448523"/>
          </a:xfrm>
          <a:prstGeom prst="rect">
            <a:avLst/>
          </a:prstGeom>
          <a:noFill/>
          <a:ln>
            <a:noFill/>
          </a:ln>
        </p:spPr>
        <p:txBody>
          <a:bodyPr anchorCtr="0" anchor="b" bIns="17125" lIns="34275" spcFirstLastPara="1" rIns="34275" wrap="square" tIns="17125">
            <a:spAutoFit/>
          </a:bodyPr>
          <a:lstStyle/>
          <a:p>
            <a:pPr indent="0" lvl="0" marL="0" marR="0" rtl="0" algn="l">
              <a:lnSpc>
                <a:spcPct val="113684"/>
              </a:lnSpc>
              <a:spcBef>
                <a:spcPts val="0"/>
              </a:spcBef>
              <a:spcAft>
                <a:spcPts val="0"/>
              </a:spcAft>
              <a:buNone/>
            </a:pPr>
            <a:r>
              <a:rPr b="1" lang="en-US" sz="1425">
                <a:solidFill>
                  <a:schemeClr val="dk1"/>
                </a:solidFill>
                <a:latin typeface="Poppins"/>
                <a:ea typeface="Poppins"/>
                <a:cs typeface="Poppins"/>
                <a:sym typeface="Poppins"/>
              </a:rPr>
              <a:t>Community </a:t>
            </a:r>
            <a:endParaRPr/>
          </a:p>
          <a:p>
            <a:pPr indent="0" lvl="0" marL="0" marR="0" rtl="0" algn="l">
              <a:lnSpc>
                <a:spcPct val="113684"/>
              </a:lnSpc>
              <a:spcBef>
                <a:spcPts val="0"/>
              </a:spcBef>
              <a:spcAft>
                <a:spcPts val="0"/>
              </a:spcAft>
              <a:buNone/>
            </a:pPr>
            <a:r>
              <a:rPr b="1" lang="en-US" sz="1425">
                <a:solidFill>
                  <a:schemeClr val="dk1"/>
                </a:solidFill>
                <a:latin typeface="Poppins"/>
                <a:ea typeface="Poppins"/>
                <a:cs typeface="Poppins"/>
                <a:sym typeface="Poppins"/>
              </a:rPr>
              <a:t>Connections</a:t>
            </a:r>
            <a:endParaRPr/>
          </a:p>
        </p:txBody>
      </p:sp>
      <p:sp>
        <p:nvSpPr>
          <p:cNvPr id="281" name="Google Shape;281;p15"/>
          <p:cNvSpPr txBox="1"/>
          <p:nvPr/>
        </p:nvSpPr>
        <p:spPr>
          <a:xfrm>
            <a:off x="4156023" y="3842553"/>
            <a:ext cx="942318" cy="571505"/>
          </a:xfrm>
          <a:prstGeom prst="rect">
            <a:avLst/>
          </a:prstGeom>
          <a:noFill/>
          <a:ln>
            <a:noFill/>
          </a:ln>
        </p:spPr>
        <p:txBody>
          <a:bodyPr anchorCtr="0" anchor="t" bIns="17125" lIns="34275" spcFirstLastPara="1" rIns="34275" wrap="square" tIns="17125">
            <a:spAutoFit/>
          </a:bodyPr>
          <a:lstStyle/>
          <a:p>
            <a:pPr indent="0" lvl="0" marL="0" marR="0" rtl="0" algn="l">
              <a:spcBef>
                <a:spcPts val="0"/>
              </a:spcBef>
              <a:spcAft>
                <a:spcPts val="0"/>
              </a:spcAft>
              <a:buNone/>
            </a:pPr>
            <a:r>
              <a:rPr b="1" i="1" lang="en-US" sz="1163">
                <a:solidFill>
                  <a:schemeClr val="dk1"/>
                </a:solidFill>
                <a:latin typeface="Poppins"/>
                <a:ea typeface="Poppins"/>
                <a:cs typeface="Poppins"/>
                <a:sym typeface="Poppins"/>
              </a:rPr>
              <a:t> Creative </a:t>
            </a:r>
            <a:endParaRPr/>
          </a:p>
          <a:p>
            <a:pPr indent="0" lvl="0" marL="0" marR="0" rtl="0" algn="l">
              <a:spcBef>
                <a:spcPts val="0"/>
              </a:spcBef>
              <a:spcAft>
                <a:spcPts val="0"/>
              </a:spcAft>
              <a:buNone/>
            </a:pPr>
            <a:r>
              <a:t/>
            </a:r>
            <a:endParaRPr b="1" i="1" sz="1163">
              <a:solidFill>
                <a:schemeClr val="dk1"/>
              </a:solidFill>
              <a:latin typeface="Poppins"/>
              <a:ea typeface="Poppins"/>
              <a:cs typeface="Poppins"/>
              <a:sym typeface="Poppins"/>
            </a:endParaRPr>
          </a:p>
          <a:p>
            <a:pPr indent="0" lvl="0" marL="0" marR="0" rtl="0" algn="l">
              <a:spcBef>
                <a:spcPts val="0"/>
              </a:spcBef>
              <a:spcAft>
                <a:spcPts val="0"/>
              </a:spcAft>
              <a:buNone/>
            </a:pPr>
            <a:r>
              <a:rPr b="1" i="1" lang="en-US" sz="1163">
                <a:solidFill>
                  <a:schemeClr val="dk1"/>
                </a:solidFill>
                <a:latin typeface="Poppins"/>
                <a:ea typeface="Poppins"/>
                <a:cs typeface="Poppins"/>
                <a:sym typeface="Poppins"/>
              </a:rPr>
              <a:t>Ecosystem</a:t>
            </a:r>
            <a:endParaRPr/>
          </a:p>
        </p:txBody>
      </p:sp>
      <p:sp>
        <p:nvSpPr>
          <p:cNvPr id="282" name="Google Shape;282;p15"/>
          <p:cNvSpPr txBox="1"/>
          <p:nvPr/>
        </p:nvSpPr>
        <p:spPr>
          <a:xfrm>
            <a:off x="5401931" y="1460978"/>
            <a:ext cx="2983554" cy="2250618"/>
          </a:xfrm>
          <a:prstGeom prst="rect">
            <a:avLst/>
          </a:prstGeom>
          <a:noFill/>
          <a:ln>
            <a:noFill/>
          </a:ln>
        </p:spPr>
        <p:txBody>
          <a:bodyPr anchorCtr="0" anchor="t" bIns="17125" lIns="34275" spcFirstLastPara="1" rIns="34275" wrap="square" tIns="17125">
            <a:spAutoFit/>
          </a:bodyPr>
          <a:lstStyle/>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Market pay for artist work</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More diverse representation</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Sustained engagement in civic agenda</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More collaboration and public partnerships</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Sustained promotion of creatives</a:t>
            </a:r>
            <a:endParaRPr sz="1200">
              <a:solidFill>
                <a:schemeClr val="dk1"/>
              </a:solidFill>
              <a:latin typeface="Poppins"/>
              <a:ea typeface="Poppins"/>
              <a:cs typeface="Poppins"/>
              <a:sym typeface="Poppins"/>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Strong, central, united sector agency</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Arts education feeder system K-16</a:t>
            </a:r>
            <a:endParaRPr/>
          </a:p>
          <a:p>
            <a:pPr indent="0" lvl="0" marL="0" marR="0" rtl="0" algn="l">
              <a:spcBef>
                <a:spcPts val="0"/>
              </a:spcBef>
              <a:spcAft>
                <a:spcPts val="0"/>
              </a:spcAft>
              <a:buNone/>
            </a:pPr>
            <a:r>
              <a:t/>
            </a:r>
            <a:endParaRPr sz="1200">
              <a:solidFill>
                <a:schemeClr val="dk1"/>
              </a:solidFill>
              <a:latin typeface="Poppins"/>
              <a:ea typeface="Poppins"/>
              <a:cs typeface="Poppins"/>
              <a:sym typeface="Poppins"/>
            </a:endParaRPr>
          </a:p>
          <a:p>
            <a:pPr indent="-138129" lvl="0" marL="214329" marR="0" rtl="0" algn="l">
              <a:spcBef>
                <a:spcPts val="0"/>
              </a:spcBef>
              <a:spcAft>
                <a:spcPts val="0"/>
              </a:spcAft>
              <a:buClr>
                <a:schemeClr val="dk1"/>
              </a:buClr>
              <a:buSzPts val="1200"/>
              <a:buFont typeface="Arial"/>
              <a:buNone/>
            </a:pPr>
            <a:r>
              <a:t/>
            </a:r>
            <a:endParaRPr sz="1200">
              <a:solidFill>
                <a:schemeClr val="dk1"/>
              </a:solidFill>
              <a:latin typeface="Poppins"/>
              <a:ea typeface="Poppins"/>
              <a:cs typeface="Poppins"/>
              <a:sym typeface="Poppins"/>
            </a:endParaRPr>
          </a:p>
        </p:txBody>
      </p:sp>
      <p:sp>
        <p:nvSpPr>
          <p:cNvPr id="283" name="Google Shape;283;p15"/>
          <p:cNvSpPr txBox="1"/>
          <p:nvPr/>
        </p:nvSpPr>
        <p:spPr>
          <a:xfrm>
            <a:off x="6179951" y="3397344"/>
            <a:ext cx="2724713" cy="3335531"/>
          </a:xfrm>
          <a:prstGeom prst="rect">
            <a:avLst/>
          </a:prstGeom>
          <a:noFill/>
          <a:ln>
            <a:noFill/>
          </a:ln>
        </p:spPr>
        <p:txBody>
          <a:bodyPr anchorCtr="0" anchor="t" bIns="17125" lIns="34275" spcFirstLastPara="1" rIns="34275" wrap="square" tIns="17125">
            <a:spAutoFit/>
          </a:bodyPr>
          <a:lstStyle/>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Business and creative sectors work together to attract/retain talent and bring workers back to offices</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Expand neighborhood creative activities for community connection</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Advance diversity, inclusion, equity</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Develop integrated, multi-modal arts districts </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Incorporate creative activity in public and nature spaces</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More family-oriented, cross-community activities year round</a:t>
            </a:r>
            <a:endParaRPr/>
          </a:p>
          <a:p>
            <a:pPr indent="-147654" lvl="0" marL="214329" marR="0" rtl="0" algn="l">
              <a:spcBef>
                <a:spcPts val="0"/>
              </a:spcBef>
              <a:spcAft>
                <a:spcPts val="0"/>
              </a:spcAft>
              <a:buClr>
                <a:schemeClr val="dk1"/>
              </a:buClr>
              <a:buSzPts val="1050"/>
              <a:buFont typeface="Arial"/>
              <a:buNone/>
            </a:pPr>
            <a:r>
              <a:t/>
            </a:r>
            <a:endParaRPr sz="1050">
              <a:solidFill>
                <a:schemeClr val="dk1"/>
              </a:solidFill>
              <a:latin typeface="Poppins"/>
              <a:ea typeface="Poppins"/>
              <a:cs typeface="Poppins"/>
              <a:sym typeface="Poppins"/>
            </a:endParaRPr>
          </a:p>
          <a:p>
            <a:pPr indent="-138129" lvl="0" marL="214329" marR="0" rtl="0" algn="l">
              <a:spcBef>
                <a:spcPts val="0"/>
              </a:spcBef>
              <a:spcAft>
                <a:spcPts val="0"/>
              </a:spcAft>
              <a:buClr>
                <a:schemeClr val="dk1"/>
              </a:buClr>
              <a:buSzPts val="1200"/>
              <a:buFont typeface="Arial"/>
              <a:buNone/>
            </a:pPr>
            <a:r>
              <a:t/>
            </a:r>
            <a:endParaRPr sz="1200">
              <a:solidFill>
                <a:schemeClr val="dk1"/>
              </a:solidFill>
              <a:latin typeface="Poppins"/>
              <a:ea typeface="Poppins"/>
              <a:cs typeface="Poppins"/>
              <a:sym typeface="Poppins"/>
            </a:endParaRPr>
          </a:p>
        </p:txBody>
      </p:sp>
      <p:sp>
        <p:nvSpPr>
          <p:cNvPr id="284" name="Google Shape;284;p15"/>
          <p:cNvSpPr txBox="1"/>
          <p:nvPr/>
        </p:nvSpPr>
        <p:spPr>
          <a:xfrm>
            <a:off x="71850" y="2446910"/>
            <a:ext cx="3420372" cy="2435284"/>
          </a:xfrm>
          <a:prstGeom prst="rect">
            <a:avLst/>
          </a:prstGeom>
          <a:noFill/>
          <a:ln>
            <a:noFill/>
          </a:ln>
        </p:spPr>
        <p:txBody>
          <a:bodyPr anchorCtr="0" anchor="t" bIns="17125" lIns="34275" spcFirstLastPara="1" rIns="34275" wrap="square" tIns="17125">
            <a:spAutoFit/>
          </a:bodyPr>
          <a:lstStyle/>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Stable gov’t support strategy</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Engagement of sector in community development</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Broader corporate support</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Long term philanthropic strategy for sector support, inc individual artists</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Community support for creative sector agency</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Funded K-16 strategy for arts education </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Cultivate opportunities for mentorships</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Expand adult immersive learning</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Artist resource directory</a:t>
            </a:r>
            <a:endParaRPr/>
          </a:p>
          <a:p>
            <a:pPr indent="-214329" lvl="0" marL="214329" marR="0" rtl="0" algn="l">
              <a:spcBef>
                <a:spcPts val="0"/>
              </a:spcBef>
              <a:spcAft>
                <a:spcPts val="0"/>
              </a:spcAft>
              <a:buClr>
                <a:schemeClr val="dk1"/>
              </a:buClr>
              <a:buSzPts val="1200"/>
              <a:buFont typeface="Arial"/>
              <a:buChar char="•"/>
            </a:pPr>
            <a:r>
              <a:rPr lang="en-US" sz="1200">
                <a:solidFill>
                  <a:schemeClr val="dk1"/>
                </a:solidFill>
                <a:latin typeface="Poppins"/>
                <a:ea typeface="Poppins"/>
                <a:cs typeface="Poppins"/>
                <a:sym typeface="Poppins"/>
              </a:rPr>
              <a:t>WI Creative Economy Coalition</a:t>
            </a:r>
            <a:endParaRPr/>
          </a:p>
        </p:txBody>
      </p:sp>
      <p:sp>
        <p:nvSpPr>
          <p:cNvPr id="285" name="Google Shape;285;p15"/>
          <p:cNvSpPr txBox="1"/>
          <p:nvPr/>
        </p:nvSpPr>
        <p:spPr>
          <a:xfrm>
            <a:off x="2268187" y="1010927"/>
            <a:ext cx="4549663" cy="381004"/>
          </a:xfrm>
          <a:prstGeom prst="rect">
            <a:avLst/>
          </a:prstGeom>
          <a:noFill/>
          <a:ln>
            <a:noFill/>
          </a:ln>
        </p:spPr>
        <p:txBody>
          <a:bodyPr anchorCtr="0" anchor="t" bIns="17125" lIns="34275" spcFirstLastPara="1" rIns="34275" wrap="square" tIns="17125">
            <a:spAutoFit/>
          </a:bodyPr>
          <a:lstStyle/>
          <a:p>
            <a:pPr indent="0" lvl="0" marL="0" marR="0" rtl="0" algn="ctr">
              <a:spcBef>
                <a:spcPts val="0"/>
              </a:spcBef>
              <a:spcAft>
                <a:spcPts val="0"/>
              </a:spcAft>
              <a:buNone/>
            </a:pPr>
            <a:r>
              <a:rPr b="1" lang="en-US" sz="2251">
                <a:solidFill>
                  <a:srgbClr val="632523"/>
                </a:solidFill>
                <a:latin typeface="Poppins SemiBold"/>
                <a:ea typeface="Poppins SemiBold"/>
                <a:cs typeface="Poppins SemiBold"/>
                <a:sym typeface="Poppins SemiBold"/>
              </a:rPr>
              <a:t>GGB Creative Sector Priorities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6"/>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FINDINGS: TALENT</a:t>
            </a:r>
            <a:endParaRPr/>
          </a:p>
        </p:txBody>
      </p:sp>
      <p:sp>
        <p:nvSpPr>
          <p:cNvPr id="292" name="Google Shape;292;p16"/>
          <p:cNvSpPr txBox="1"/>
          <p:nvPr>
            <p:ph idx="2" type="body"/>
          </p:nvPr>
        </p:nvSpPr>
        <p:spPr>
          <a:xfrm>
            <a:off x="457200" y="1864426"/>
            <a:ext cx="4040188" cy="42617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632523"/>
              </a:buClr>
              <a:buSzPts val="1800"/>
              <a:buFont typeface="Calibri"/>
              <a:buAutoNum type="arabicPeriod"/>
            </a:pPr>
            <a:r>
              <a:rPr lang="en-US" sz="1800" u="sng"/>
              <a:t>Uniting artists will be the absolute first step in growing the sector</a:t>
            </a:r>
            <a:r>
              <a:rPr lang="en-US" sz="1800"/>
              <a:t>. The need for a leadership organization. </a:t>
            </a:r>
            <a:endParaRPr/>
          </a:p>
          <a:p>
            <a:pPr indent="-342900" lvl="0" marL="342900" marR="0" rtl="0" algn="l">
              <a:lnSpc>
                <a:spcPct val="90000"/>
              </a:lnSpc>
              <a:spcBef>
                <a:spcPts val="1000"/>
              </a:spcBef>
              <a:spcAft>
                <a:spcPts val="0"/>
              </a:spcAft>
              <a:buClr>
                <a:srgbClr val="632523"/>
              </a:buClr>
              <a:buSzPts val="1800"/>
              <a:buFont typeface="Calibri"/>
              <a:buAutoNum type="arabicPeriod"/>
            </a:pPr>
            <a:r>
              <a:rPr lang="en-US" sz="1800"/>
              <a:t>There is </a:t>
            </a:r>
            <a:r>
              <a:rPr lang="en-US" sz="1800" u="sng"/>
              <a:t>universal agreement that more art is needed</a:t>
            </a:r>
            <a:r>
              <a:rPr lang="en-US" sz="1800"/>
              <a:t> by all members of the Green Bay community. </a:t>
            </a:r>
            <a:endParaRPr/>
          </a:p>
          <a:p>
            <a:pPr indent="-342900" lvl="0" marL="342900" marR="0" rtl="0" algn="l">
              <a:lnSpc>
                <a:spcPct val="90000"/>
              </a:lnSpc>
              <a:spcBef>
                <a:spcPts val="1000"/>
              </a:spcBef>
              <a:spcAft>
                <a:spcPts val="0"/>
              </a:spcAft>
              <a:buClr>
                <a:srgbClr val="632523"/>
              </a:buClr>
              <a:buSzPts val="1800"/>
              <a:buFont typeface="Calibri"/>
              <a:buAutoNum type="arabicPeriod"/>
            </a:pPr>
            <a:r>
              <a:rPr lang="en-US" sz="1800"/>
              <a:t>The </a:t>
            </a:r>
            <a:r>
              <a:rPr lang="en-US" sz="1800" u="sng"/>
              <a:t>public’s definition of the arts is </a:t>
            </a:r>
            <a:r>
              <a:rPr i="1" lang="en-US" sz="1800" u="sng"/>
              <a:t>extremely broad</a:t>
            </a:r>
            <a:r>
              <a:rPr lang="en-US" sz="1800" u="sng"/>
              <a:t> </a:t>
            </a:r>
            <a:r>
              <a:rPr lang="en-US" sz="1800"/>
              <a:t>and focused on commerce, entertainment, and community engagement. </a:t>
            </a:r>
            <a:endParaRPr/>
          </a:p>
          <a:p>
            <a:pPr indent="-342900" lvl="0" marL="342900" rtl="0" algn="l">
              <a:lnSpc>
                <a:spcPct val="90000"/>
              </a:lnSpc>
              <a:spcBef>
                <a:spcPts val="1000"/>
              </a:spcBef>
              <a:spcAft>
                <a:spcPts val="0"/>
              </a:spcAft>
              <a:buClr>
                <a:srgbClr val="632523"/>
              </a:buClr>
              <a:buSzPts val="1800"/>
              <a:buFont typeface="Calibri"/>
              <a:buAutoNum type="arabicPeriod"/>
            </a:pPr>
            <a:r>
              <a:rPr lang="en-US" sz="1800"/>
              <a:t>At the same time, the </a:t>
            </a:r>
            <a:r>
              <a:rPr lang="en-US" sz="1800" u="sng"/>
              <a:t>small number of active arts/culture non-profit organizations need continued development </a:t>
            </a:r>
            <a:r>
              <a:rPr lang="en-US" sz="1800"/>
              <a:t>to ensure involvement in sector unification and advancement. </a:t>
            </a:r>
            <a:endParaRPr/>
          </a:p>
        </p:txBody>
      </p:sp>
      <p:pic>
        <p:nvPicPr>
          <p:cNvPr descr="The Art Garage | Downtown Green Bay" id="293" name="Google Shape;293;p16"/>
          <p:cNvPicPr preferRelativeResize="0"/>
          <p:nvPr>
            <p:ph idx="4" type="body"/>
          </p:nvPr>
        </p:nvPicPr>
        <p:blipFill rotWithShape="1">
          <a:blip r:embed="rId3">
            <a:alphaModFix/>
          </a:blip>
          <a:srcRect b="-3" l="20336" r="11639" t="0"/>
          <a:stretch/>
        </p:blipFill>
        <p:spPr>
          <a:xfrm>
            <a:off x="4645025" y="2174875"/>
            <a:ext cx="4041775" cy="3951288"/>
          </a:xfrm>
          <a:prstGeom prst="rect">
            <a:avLst/>
          </a:prstGeom>
          <a:solidFill>
            <a:srgbClr val="FFFFFF"/>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FINDINGS: SUPPORT ENVIRONMENT</a:t>
            </a:r>
            <a:endParaRPr/>
          </a:p>
        </p:txBody>
      </p:sp>
      <p:sp>
        <p:nvSpPr>
          <p:cNvPr id="300" name="Google Shape;300;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rgbClr val="632523"/>
              </a:buClr>
              <a:buSzPts val="2800"/>
              <a:buNone/>
            </a:pPr>
            <a:r>
              <a:t/>
            </a:r>
            <a:endParaRPr/>
          </a:p>
        </p:txBody>
      </p:sp>
      <p:grpSp>
        <p:nvGrpSpPr>
          <p:cNvPr id="301" name="Google Shape;301;p17"/>
          <p:cNvGrpSpPr/>
          <p:nvPr/>
        </p:nvGrpSpPr>
        <p:grpSpPr>
          <a:xfrm>
            <a:off x="866899" y="1719938"/>
            <a:ext cx="7819901" cy="4286486"/>
            <a:chOff x="0" y="119738"/>
            <a:chExt cx="7819901" cy="4286486"/>
          </a:xfrm>
        </p:grpSpPr>
        <p:sp>
          <p:nvSpPr>
            <p:cNvPr id="302" name="Google Shape;302;p17"/>
            <p:cNvSpPr/>
            <p:nvPr/>
          </p:nvSpPr>
          <p:spPr>
            <a:xfrm>
              <a:off x="0" y="119738"/>
              <a:ext cx="7819901" cy="1034901"/>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txBox="1"/>
            <p:nvPr/>
          </p:nvSpPr>
          <p:spPr>
            <a:xfrm>
              <a:off x="50520" y="170258"/>
              <a:ext cx="7718861" cy="933861"/>
            </a:xfrm>
            <a:prstGeom prst="rect">
              <a:avLst/>
            </a:prstGeom>
            <a:noFill/>
            <a:ln>
              <a:noFill/>
            </a:ln>
          </p:spPr>
          <p:txBody>
            <a:bodyPr anchorCtr="0" anchor="ctr" bIns="64750" lIns="64750" spcFirstLastPara="1" rIns="64750" wrap="square" tIns="64750">
              <a:noAutofit/>
            </a:bodyPr>
            <a:lstStyle/>
            <a:p>
              <a:pPr indent="0" lvl="0" marL="0" marR="0" rtl="0" algn="l">
                <a:lnSpc>
                  <a:spcPct val="10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There is </a:t>
              </a:r>
              <a:r>
                <a:rPr lang="en-US" sz="1700" u="sng">
                  <a:solidFill>
                    <a:schemeClr val="lt1"/>
                  </a:solidFill>
                  <a:latin typeface="Calibri"/>
                  <a:ea typeface="Calibri"/>
                  <a:cs typeface="Calibri"/>
                  <a:sym typeface="Calibri"/>
                </a:rPr>
                <a:t>universal agreement that more art is needed</a:t>
              </a:r>
              <a:r>
                <a:rPr lang="en-US" sz="1700">
                  <a:solidFill>
                    <a:schemeClr val="lt1"/>
                  </a:solidFill>
                  <a:latin typeface="Calibri"/>
                  <a:ea typeface="Calibri"/>
                  <a:cs typeface="Calibri"/>
                  <a:sym typeface="Calibri"/>
                </a:rPr>
                <a:t> by all members of the Green Bay community. </a:t>
              </a:r>
              <a:endParaRPr/>
            </a:p>
          </p:txBody>
        </p:sp>
        <p:sp>
          <p:nvSpPr>
            <p:cNvPr id="304" name="Google Shape;304;p17"/>
            <p:cNvSpPr/>
            <p:nvPr/>
          </p:nvSpPr>
          <p:spPr>
            <a:xfrm>
              <a:off x="0" y="1203599"/>
              <a:ext cx="7819901" cy="1034901"/>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txBox="1"/>
            <p:nvPr/>
          </p:nvSpPr>
          <p:spPr>
            <a:xfrm>
              <a:off x="50520" y="1254119"/>
              <a:ext cx="7718861" cy="933861"/>
            </a:xfrm>
            <a:prstGeom prst="rect">
              <a:avLst/>
            </a:prstGeom>
            <a:noFill/>
            <a:ln>
              <a:noFill/>
            </a:ln>
          </p:spPr>
          <p:txBody>
            <a:bodyPr anchorCtr="0" anchor="ctr" bIns="64750" lIns="64750" spcFirstLastPara="1" rIns="64750" wrap="square" tIns="64750">
              <a:noAutofit/>
            </a:bodyPr>
            <a:lstStyle/>
            <a:p>
              <a:pPr indent="0" lvl="0" marL="0" marR="0" rtl="0" algn="l">
                <a:lnSpc>
                  <a:spcPct val="10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While many interviewees, focus group and Town Hall participants pointed to a diverse array of funding sources – </a:t>
              </a:r>
              <a:r>
                <a:rPr lang="en-US" sz="1700" u="sng">
                  <a:solidFill>
                    <a:schemeClr val="lt1"/>
                  </a:solidFill>
                  <a:latin typeface="Calibri"/>
                  <a:ea typeface="Calibri"/>
                  <a:cs typeface="Calibri"/>
                  <a:sym typeface="Calibri"/>
                </a:rPr>
                <a:t>there was broad agreement that local government can play an active role in supporting the sector</a:t>
              </a:r>
              <a:r>
                <a:rPr lang="en-US" sz="1700">
                  <a:solidFill>
                    <a:schemeClr val="lt1"/>
                  </a:solidFill>
                  <a:latin typeface="Calibri"/>
                  <a:ea typeface="Calibri"/>
                  <a:cs typeface="Calibri"/>
                  <a:sym typeface="Calibri"/>
                </a:rPr>
                <a:t>. </a:t>
              </a:r>
              <a:endParaRPr/>
            </a:p>
          </p:txBody>
        </p:sp>
        <p:sp>
          <p:nvSpPr>
            <p:cNvPr id="306" name="Google Shape;306;p17"/>
            <p:cNvSpPr/>
            <p:nvPr/>
          </p:nvSpPr>
          <p:spPr>
            <a:xfrm>
              <a:off x="0" y="2287461"/>
              <a:ext cx="7819901" cy="1034901"/>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txBox="1"/>
            <p:nvPr/>
          </p:nvSpPr>
          <p:spPr>
            <a:xfrm>
              <a:off x="50520" y="2337981"/>
              <a:ext cx="7718861" cy="933861"/>
            </a:xfrm>
            <a:prstGeom prst="rect">
              <a:avLst/>
            </a:prstGeom>
            <a:noFill/>
            <a:ln>
              <a:noFill/>
            </a:ln>
          </p:spPr>
          <p:txBody>
            <a:bodyPr anchorCtr="0" anchor="ctr" bIns="64750" lIns="64750" spcFirstLastPara="1" rIns="64750" wrap="square" tIns="64750">
              <a:noAutofit/>
            </a:bodyPr>
            <a:lstStyle/>
            <a:p>
              <a:pPr indent="0" lvl="0" marL="0" marR="0" rtl="0" algn="l">
                <a:lnSpc>
                  <a:spcPct val="10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At this point in time, </a:t>
              </a:r>
              <a:r>
                <a:rPr lang="en-US" sz="1700" u="sng">
                  <a:solidFill>
                    <a:schemeClr val="lt1"/>
                  </a:solidFill>
                  <a:latin typeface="Calibri"/>
                  <a:ea typeface="Calibri"/>
                  <a:cs typeface="Calibri"/>
                  <a:sym typeface="Calibri"/>
                </a:rPr>
                <a:t>there is no strategic, cohesive, long-term fund planning</a:t>
              </a:r>
              <a:r>
                <a:rPr lang="en-US" sz="1700">
                  <a:solidFill>
                    <a:schemeClr val="lt1"/>
                  </a:solidFill>
                  <a:latin typeface="Calibri"/>
                  <a:ea typeface="Calibri"/>
                  <a:cs typeface="Calibri"/>
                  <a:sym typeface="Calibri"/>
                </a:rPr>
                <a:t> for the creative sector. </a:t>
              </a:r>
              <a:endParaRPr/>
            </a:p>
          </p:txBody>
        </p:sp>
        <p:sp>
          <p:nvSpPr>
            <p:cNvPr id="308" name="Google Shape;308;p17"/>
            <p:cNvSpPr/>
            <p:nvPr/>
          </p:nvSpPr>
          <p:spPr>
            <a:xfrm>
              <a:off x="0" y="3371323"/>
              <a:ext cx="7819901" cy="1034901"/>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txBox="1"/>
            <p:nvPr/>
          </p:nvSpPr>
          <p:spPr>
            <a:xfrm>
              <a:off x="50520" y="3421843"/>
              <a:ext cx="7718861" cy="933861"/>
            </a:xfrm>
            <a:prstGeom prst="rect">
              <a:avLst/>
            </a:prstGeom>
            <a:noFill/>
            <a:ln>
              <a:noFill/>
            </a:ln>
          </p:spPr>
          <p:txBody>
            <a:bodyPr anchorCtr="0" anchor="ctr" bIns="64750" lIns="64750" spcFirstLastPara="1" rIns="64750" wrap="square" tIns="64750">
              <a:noAutofit/>
            </a:bodyPr>
            <a:lstStyle/>
            <a:p>
              <a:pPr indent="0" lvl="0" marL="0" marR="0" rtl="0" algn="l">
                <a:lnSpc>
                  <a:spcPct val="10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The </a:t>
              </a:r>
              <a:r>
                <a:rPr lang="en-US" sz="1700" u="sng">
                  <a:solidFill>
                    <a:schemeClr val="lt1"/>
                  </a:solidFill>
                  <a:latin typeface="Calibri"/>
                  <a:ea typeface="Calibri"/>
                  <a:cs typeface="Calibri"/>
                  <a:sym typeface="Calibri"/>
                </a:rPr>
                <a:t>business case for arts/cultural expansion is clear</a:t>
              </a:r>
              <a:r>
                <a:rPr lang="en-US" sz="1700">
                  <a:solidFill>
                    <a:schemeClr val="lt1"/>
                  </a:solidFill>
                  <a:latin typeface="Calibri"/>
                  <a:ea typeface="Calibri"/>
                  <a:cs typeface="Calibri"/>
                  <a:sym typeface="Calibri"/>
                </a:rPr>
                <a:t> and should be made to fit the perspective, information needs, and language of various segments (e.g., public leaders).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8"/>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4100"/>
              <a:t>FINDINGS: COMMUNITY CONNECTIONS</a:t>
            </a:r>
            <a:endParaRPr/>
          </a:p>
        </p:txBody>
      </p:sp>
      <p:grpSp>
        <p:nvGrpSpPr>
          <p:cNvPr id="316" name="Google Shape;316;p18"/>
          <p:cNvGrpSpPr/>
          <p:nvPr/>
        </p:nvGrpSpPr>
        <p:grpSpPr>
          <a:xfrm>
            <a:off x="152400" y="2149436"/>
            <a:ext cx="8915400" cy="4289530"/>
            <a:chOff x="0" y="487323"/>
            <a:chExt cx="8915400" cy="4289530"/>
          </a:xfrm>
        </p:grpSpPr>
        <p:sp>
          <p:nvSpPr>
            <p:cNvPr id="317" name="Google Shape;317;p18"/>
            <p:cNvSpPr/>
            <p:nvPr/>
          </p:nvSpPr>
          <p:spPr>
            <a:xfrm>
              <a:off x="0" y="487323"/>
              <a:ext cx="8915400" cy="2129908"/>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p:nvPr/>
          </p:nvSpPr>
          <p:spPr>
            <a:xfrm>
              <a:off x="450781" y="1142476"/>
              <a:ext cx="819602" cy="81960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p:nvPr/>
          </p:nvSpPr>
          <p:spPr>
            <a:xfrm>
              <a:off x="1721164" y="783430"/>
              <a:ext cx="7194235" cy="14901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txBox="1"/>
            <p:nvPr/>
          </p:nvSpPr>
          <p:spPr>
            <a:xfrm>
              <a:off x="1721164" y="783430"/>
              <a:ext cx="7194235" cy="1490186"/>
            </a:xfrm>
            <a:prstGeom prst="rect">
              <a:avLst/>
            </a:prstGeom>
            <a:noFill/>
            <a:ln>
              <a:noFill/>
            </a:ln>
          </p:spPr>
          <p:txBody>
            <a:bodyPr anchorCtr="0" anchor="ctr" bIns="157700" lIns="157700" spcFirstLastPara="1" rIns="157700" wrap="square" tIns="157700">
              <a:noAutofit/>
            </a:bodyPr>
            <a:lstStyle/>
            <a:p>
              <a:pPr indent="0" lvl="0" marL="0" marR="0" rtl="0" algn="l">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Green Bay citizens across sectors, ages, and ethnicities </a:t>
              </a:r>
              <a:r>
                <a:rPr lang="en-US" sz="1600" u="sng">
                  <a:solidFill>
                    <a:schemeClr val="dk1"/>
                  </a:solidFill>
                  <a:latin typeface="Calibri"/>
                  <a:ea typeface="Calibri"/>
                  <a:cs typeface="Calibri"/>
                  <a:sym typeface="Calibri"/>
                </a:rPr>
                <a:t>place a commonly high value on the arts and creative activities.</a:t>
              </a:r>
              <a:r>
                <a:rPr lang="en-US" sz="1600">
                  <a:solidFill>
                    <a:schemeClr val="dk1"/>
                  </a:solidFill>
                  <a:latin typeface="Calibri"/>
                  <a:ea typeface="Calibri"/>
                  <a:cs typeface="Calibri"/>
                  <a:sym typeface="Calibri"/>
                </a:rPr>
                <a:t> Building arts for a higher purpose lies in a hierarchy with </a:t>
              </a:r>
              <a:r>
                <a:rPr b="1" i="1" lang="en-US" sz="1600">
                  <a:solidFill>
                    <a:schemeClr val="dk1"/>
                  </a:solidFill>
                  <a:latin typeface="Calibri"/>
                  <a:ea typeface="Calibri"/>
                  <a:cs typeface="Calibri"/>
                  <a:sym typeface="Calibri"/>
                </a:rPr>
                <a:t>Quality of Life</a:t>
              </a:r>
              <a:r>
                <a:rPr lang="en-US" sz="1600">
                  <a:solidFill>
                    <a:schemeClr val="dk1"/>
                  </a:solidFill>
                  <a:latin typeface="Calibri"/>
                  <a:ea typeface="Calibri"/>
                  <a:cs typeface="Calibri"/>
                  <a:sym typeface="Calibri"/>
                </a:rPr>
                <a:t> at the core, fanning outward toward specific purposes and goals (e.g., education, community events, growing local economy, tourism, attracting residents, etc.). </a:t>
              </a:r>
              <a:endParaRPr/>
            </a:p>
          </p:txBody>
        </p:sp>
        <p:sp>
          <p:nvSpPr>
            <p:cNvPr id="321" name="Google Shape;321;p18"/>
            <p:cNvSpPr/>
            <p:nvPr/>
          </p:nvSpPr>
          <p:spPr>
            <a:xfrm>
              <a:off x="0" y="3286667"/>
              <a:ext cx="8915400" cy="1490186"/>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a:off x="450781" y="3325069"/>
              <a:ext cx="819602" cy="81960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p:nvPr/>
          </p:nvSpPr>
          <p:spPr>
            <a:xfrm>
              <a:off x="1721164" y="2989777"/>
              <a:ext cx="7194235" cy="14901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txBox="1"/>
            <p:nvPr/>
          </p:nvSpPr>
          <p:spPr>
            <a:xfrm>
              <a:off x="1721164" y="2989777"/>
              <a:ext cx="7194235" cy="1490186"/>
            </a:xfrm>
            <a:prstGeom prst="rect">
              <a:avLst/>
            </a:prstGeom>
            <a:noFill/>
            <a:ln>
              <a:noFill/>
            </a:ln>
          </p:spPr>
          <p:txBody>
            <a:bodyPr anchorCtr="0" anchor="ctr" bIns="157700" lIns="157700" spcFirstLastPara="1" rIns="157700" wrap="square" tIns="157700">
              <a:noAutofit/>
            </a:bodyPr>
            <a:lstStyle/>
            <a:p>
              <a:pPr indent="0" lvl="0" marL="0" marR="0" rtl="0" algn="l">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New arts and creative initiatives should </a:t>
              </a:r>
              <a:r>
                <a:rPr lang="en-US" sz="1600" u="sng">
                  <a:solidFill>
                    <a:schemeClr val="dk1"/>
                  </a:solidFill>
                  <a:latin typeface="Calibri"/>
                  <a:ea typeface="Calibri"/>
                  <a:cs typeface="Calibri"/>
                  <a:sym typeface="Calibri"/>
                </a:rPr>
                <a:t>focus on the integration of multi-arts activities</a:t>
              </a:r>
              <a:r>
                <a:rPr lang="en-US" sz="1600">
                  <a:solidFill>
                    <a:schemeClr val="dk1"/>
                  </a:solidFill>
                  <a:latin typeface="Calibri"/>
                  <a:ea typeface="Calibri"/>
                  <a:cs typeface="Calibri"/>
                  <a:sym typeface="Calibri"/>
                </a:rPr>
                <a:t> based in </a:t>
              </a:r>
              <a:r>
                <a:rPr b="1" lang="en-US" sz="1600">
                  <a:solidFill>
                    <a:schemeClr val="dk1"/>
                  </a:solidFill>
                  <a:latin typeface="Calibri"/>
                  <a:ea typeface="Calibri"/>
                  <a:cs typeface="Calibri"/>
                  <a:sym typeface="Calibri"/>
                </a:rPr>
                <a:t>Downtown Green Bay</a:t>
              </a:r>
              <a:r>
                <a:rPr lang="en-US" sz="1600">
                  <a:solidFill>
                    <a:schemeClr val="dk1"/>
                  </a:solidFill>
                  <a:latin typeface="Calibri"/>
                  <a:ea typeface="Calibri"/>
                  <a:cs typeface="Calibri"/>
                  <a:sym typeface="Calibri"/>
                </a:rPr>
                <a:t> (as well as the Eastern and Western parts of the city). The sector should also focus on initiatives and events that unite arts/culture with local resources (Packers, Oneida, trails, riverfront, UWGB/NWTC).</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9"/>
          <p:cNvSpPr txBox="1"/>
          <p:nvPr>
            <p:ph type="title"/>
          </p:nvPr>
        </p:nvSpPr>
        <p:spPr>
          <a:xfrm>
            <a:off x="-190500" y="290364"/>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Calibri"/>
                <a:ea typeface="Calibri"/>
                <a:cs typeface="Calibri"/>
                <a:sym typeface="Calibri"/>
              </a:rPr>
              <a:t>Asset Mapping</a:t>
            </a:r>
            <a:endParaRPr/>
          </a:p>
        </p:txBody>
      </p:sp>
      <p:sp>
        <p:nvSpPr>
          <p:cNvPr id="331" name="Google Shape;331;p19"/>
          <p:cNvSpPr txBox="1"/>
          <p:nvPr>
            <p:ph idx="1" type="body"/>
          </p:nvPr>
        </p:nvSpPr>
        <p:spPr>
          <a:xfrm>
            <a:off x="152400" y="1992085"/>
            <a:ext cx="8915400" cy="4575551"/>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rgbClr val="632523"/>
              </a:buClr>
              <a:buSzPts val="3200"/>
              <a:buFont typeface="Arial"/>
              <a:buNone/>
            </a:pPr>
            <a:r>
              <a:t/>
            </a:r>
            <a:endParaRPr b="1">
              <a:solidFill>
                <a:srgbClr val="595959"/>
              </a:solidFill>
            </a:endParaRPr>
          </a:p>
          <a:p>
            <a:pPr indent="-139700" lvl="0" marL="342900" rtl="0" algn="l">
              <a:spcBef>
                <a:spcPts val="640"/>
              </a:spcBef>
              <a:spcAft>
                <a:spcPts val="0"/>
              </a:spcAft>
              <a:buClr>
                <a:srgbClr val="632523"/>
              </a:buClr>
              <a:buSzPts val="3200"/>
              <a:buFont typeface="Arial"/>
              <a:buNone/>
            </a:pPr>
            <a:r>
              <a:t/>
            </a:r>
            <a:endParaRPr b="1">
              <a:solidFill>
                <a:srgbClr val="595959"/>
              </a:solidFill>
            </a:endParaRPr>
          </a:p>
          <a:p>
            <a:pPr indent="-139700" lvl="0" marL="342900" rtl="0" algn="l">
              <a:spcBef>
                <a:spcPts val="640"/>
              </a:spcBef>
              <a:spcAft>
                <a:spcPts val="0"/>
              </a:spcAft>
              <a:buClr>
                <a:srgbClr val="632523"/>
              </a:buClr>
              <a:buSzPts val="3200"/>
              <a:buFont typeface="Arial"/>
              <a:buNone/>
            </a:pPr>
            <a:r>
              <a:t/>
            </a:r>
            <a:endParaRPr b="1">
              <a:solidFill>
                <a:srgbClr val="595959"/>
              </a:solidFill>
            </a:endParaRPr>
          </a:p>
          <a:p>
            <a:pPr indent="-139700" lvl="0" marL="342900" rtl="0" algn="l">
              <a:spcBef>
                <a:spcPts val="640"/>
              </a:spcBef>
              <a:spcAft>
                <a:spcPts val="0"/>
              </a:spcAft>
              <a:buClr>
                <a:srgbClr val="632523"/>
              </a:buClr>
              <a:buSzPts val="3200"/>
              <a:buFont typeface="Arial"/>
              <a:buNone/>
            </a:pPr>
            <a:r>
              <a:t/>
            </a:r>
            <a:endParaRPr b="1">
              <a:solidFill>
                <a:srgbClr val="595959"/>
              </a:solidFill>
            </a:endParaRPr>
          </a:p>
          <a:p>
            <a:pPr indent="-139700" lvl="0" marL="342900" rtl="0" algn="l">
              <a:spcBef>
                <a:spcPts val="640"/>
              </a:spcBef>
              <a:spcAft>
                <a:spcPts val="0"/>
              </a:spcAft>
              <a:buClr>
                <a:srgbClr val="632523"/>
              </a:buClr>
              <a:buSzPts val="3200"/>
              <a:buFont typeface="Arial"/>
              <a:buNone/>
            </a:pPr>
            <a:r>
              <a:t/>
            </a:r>
            <a:endParaRPr b="1">
              <a:solidFill>
                <a:srgbClr val="595959"/>
              </a:solidFill>
            </a:endParaRPr>
          </a:p>
          <a:p>
            <a:pPr indent="0" lvl="0" marL="0" rtl="0" algn="l">
              <a:spcBef>
                <a:spcPts val="400"/>
              </a:spcBef>
              <a:spcAft>
                <a:spcPts val="0"/>
              </a:spcAft>
              <a:buClr>
                <a:srgbClr val="595959"/>
              </a:buClr>
              <a:buSzPts val="2000"/>
              <a:buNone/>
            </a:pPr>
            <a:r>
              <a:rPr b="1" lang="en-US" sz="2000">
                <a:solidFill>
                  <a:srgbClr val="595959"/>
                </a:solidFill>
              </a:rPr>
              <a:t>Creative Asset Mapping: </a:t>
            </a:r>
            <a:r>
              <a:rPr lang="en-US" sz="2000">
                <a:solidFill>
                  <a:srgbClr val="595959"/>
                </a:solidFill>
              </a:rPr>
              <a:t>This is one example of how to use the interactive asset map created in this study. This map shows the desired locations for new arts and culture activities in GGB.</a:t>
            </a:r>
            <a:endParaRPr b="1">
              <a:solidFill>
                <a:srgbClr val="595959"/>
              </a:solidFill>
            </a:endParaRPr>
          </a:p>
        </p:txBody>
      </p:sp>
      <p:pic>
        <p:nvPicPr>
          <p:cNvPr descr="Map&#10;&#10;Description automatically generated" id="332" name="Google Shape;332;p19"/>
          <p:cNvPicPr preferRelativeResize="0"/>
          <p:nvPr/>
        </p:nvPicPr>
        <p:blipFill rotWithShape="1">
          <a:blip r:embed="rId3">
            <a:alphaModFix/>
          </a:blip>
          <a:srcRect b="0" l="0" r="0" t="0"/>
          <a:stretch/>
        </p:blipFill>
        <p:spPr>
          <a:xfrm>
            <a:off x="2245921" y="1171427"/>
            <a:ext cx="4343400" cy="367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ctrTitle"/>
          </p:nvPr>
        </p:nvSpPr>
        <p:spPr>
          <a:xfrm>
            <a:off x="3277591" y="1740937"/>
            <a:ext cx="6262948" cy="523700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lang="en-US" sz="4000">
                <a:solidFill>
                  <a:srgbClr val="632523"/>
                </a:solidFill>
              </a:rPr>
            </a:br>
            <a:br>
              <a:rPr lang="en-US" sz="4000">
                <a:solidFill>
                  <a:srgbClr val="632523"/>
                </a:solidFill>
              </a:rPr>
            </a:br>
            <a:br>
              <a:rPr lang="en-US" sz="4000">
                <a:solidFill>
                  <a:srgbClr val="632523"/>
                </a:solidFill>
              </a:rPr>
            </a:br>
            <a:r>
              <a:rPr lang="en-US" sz="4000">
                <a:solidFill>
                  <a:srgbClr val="632523"/>
                </a:solidFill>
              </a:rPr>
              <a:t>WELCOME</a:t>
            </a:r>
            <a:br>
              <a:rPr lang="en-US" sz="3600">
                <a:solidFill>
                  <a:srgbClr val="632523"/>
                </a:solidFill>
              </a:rPr>
            </a:br>
            <a:r>
              <a:rPr lang="en-US" sz="2400">
                <a:solidFill>
                  <a:srgbClr val="632523"/>
                </a:solidFill>
              </a:rPr>
              <a:t>Alex Zacarias, co-chair</a:t>
            </a:r>
            <a:br>
              <a:rPr lang="en-US" sz="2400">
                <a:solidFill>
                  <a:srgbClr val="632523"/>
                </a:solidFill>
              </a:rPr>
            </a:br>
            <a:r>
              <a:rPr lang="en-US" sz="2400">
                <a:solidFill>
                  <a:srgbClr val="632523"/>
                </a:solidFill>
              </a:rPr>
              <a:t>Strategic Assessment Steering Committee</a:t>
            </a:r>
            <a:br>
              <a:rPr lang="en-US" sz="2400">
                <a:solidFill>
                  <a:srgbClr val="632523"/>
                </a:solidFill>
              </a:rPr>
            </a:br>
            <a:br>
              <a:rPr lang="en-US" sz="2400">
                <a:solidFill>
                  <a:srgbClr val="632523"/>
                </a:solidFill>
              </a:rPr>
            </a:br>
            <a:r>
              <a:rPr lang="en-US" sz="1700" u="sng">
                <a:solidFill>
                  <a:srgbClr val="632523"/>
                </a:solidFill>
              </a:rPr>
              <a:t>Committee Members</a:t>
            </a:r>
            <a:br>
              <a:rPr lang="en-US" sz="1700" u="sng">
                <a:solidFill>
                  <a:srgbClr val="632523"/>
                </a:solidFill>
              </a:rPr>
            </a:br>
            <a:r>
              <a:rPr lang="en-US" sz="1700">
                <a:solidFill>
                  <a:srgbClr val="632523"/>
                </a:solidFill>
              </a:rPr>
              <a:t>Kelly Armstrong, GGB Chamber</a:t>
            </a:r>
            <a:br>
              <a:rPr lang="en-US" sz="1700">
                <a:solidFill>
                  <a:srgbClr val="632523"/>
                </a:solidFill>
              </a:rPr>
            </a:br>
            <a:r>
              <a:rPr lang="en-US" sz="1700">
                <a:solidFill>
                  <a:srgbClr val="632523"/>
                </a:solidFill>
              </a:rPr>
              <a:t>Dennis Buehler, GGB Community Foundation, Co-Chair</a:t>
            </a:r>
            <a:br>
              <a:rPr lang="en-US" sz="1700">
                <a:solidFill>
                  <a:srgbClr val="632523"/>
                </a:solidFill>
              </a:rPr>
            </a:br>
            <a:r>
              <a:rPr lang="en-US" sz="1700">
                <a:solidFill>
                  <a:srgbClr val="632523"/>
                </a:solidFill>
              </a:rPr>
              <a:t>Kent Hutchison, FAB Collaborative</a:t>
            </a:r>
            <a:br>
              <a:rPr lang="en-US" sz="1700">
                <a:solidFill>
                  <a:srgbClr val="632523"/>
                </a:solidFill>
              </a:rPr>
            </a:br>
            <a:r>
              <a:rPr lang="en-US" sz="1700">
                <a:solidFill>
                  <a:srgbClr val="632523"/>
                </a:solidFill>
              </a:rPr>
              <a:t>Brian Johnson, On Broadway</a:t>
            </a:r>
            <a:br>
              <a:rPr lang="en-US" sz="1700">
                <a:solidFill>
                  <a:srgbClr val="632523"/>
                </a:solidFill>
              </a:rPr>
            </a:br>
            <a:r>
              <a:rPr lang="en-US" sz="1700">
                <a:solidFill>
                  <a:srgbClr val="632523"/>
                </a:solidFill>
              </a:rPr>
              <a:t>Jackie Krutz, Titletown</a:t>
            </a:r>
            <a:br>
              <a:rPr lang="en-US" sz="1700">
                <a:solidFill>
                  <a:srgbClr val="632523"/>
                </a:solidFill>
              </a:rPr>
            </a:br>
            <a:r>
              <a:rPr lang="en-US" sz="1700">
                <a:solidFill>
                  <a:srgbClr val="632523"/>
                </a:solidFill>
              </a:rPr>
              <a:t>Chue Lor-San, artist</a:t>
            </a:r>
            <a:br>
              <a:rPr lang="en-US" sz="1700">
                <a:solidFill>
                  <a:srgbClr val="632523"/>
                </a:solidFill>
              </a:rPr>
            </a:br>
            <a:r>
              <a:rPr lang="en-US" sz="1700">
                <a:solidFill>
                  <a:srgbClr val="632523"/>
                </a:solidFill>
              </a:rPr>
              <a:t>Jen Metcalf, Downtown Green Bay</a:t>
            </a:r>
            <a:br>
              <a:rPr lang="en-US" sz="1700">
                <a:solidFill>
                  <a:srgbClr val="632523"/>
                </a:solidFill>
              </a:rPr>
            </a:br>
            <a:r>
              <a:rPr lang="en-US" sz="1700">
                <a:solidFill>
                  <a:srgbClr val="632523"/>
                </a:solidFill>
              </a:rPr>
              <a:t>Gabriel Metoxen, Oneida Nation</a:t>
            </a:r>
            <a:br>
              <a:rPr lang="en-US" sz="1700">
                <a:solidFill>
                  <a:srgbClr val="632523"/>
                </a:solidFill>
              </a:rPr>
            </a:br>
            <a:r>
              <a:rPr lang="en-US" sz="1700">
                <a:solidFill>
                  <a:srgbClr val="632523"/>
                </a:solidFill>
              </a:rPr>
              <a:t>Chuck Rybak, UW-Green Bay</a:t>
            </a:r>
            <a:br>
              <a:rPr lang="en-US" sz="1700">
                <a:solidFill>
                  <a:srgbClr val="632523"/>
                </a:solidFill>
              </a:rPr>
            </a:br>
            <a:r>
              <a:rPr lang="en-US" sz="1700">
                <a:solidFill>
                  <a:srgbClr val="632523"/>
                </a:solidFill>
              </a:rPr>
              <a:t>Laura Schley, City of Green Bay</a:t>
            </a:r>
            <a:br>
              <a:rPr lang="en-US" sz="1700">
                <a:solidFill>
                  <a:srgbClr val="632523"/>
                </a:solidFill>
              </a:rPr>
            </a:br>
            <a:r>
              <a:rPr lang="en-US" sz="1700">
                <a:solidFill>
                  <a:srgbClr val="632523"/>
                </a:solidFill>
              </a:rPr>
              <a:t>Jan Scoville, NWTC</a:t>
            </a:r>
            <a:br>
              <a:rPr lang="en-US" sz="1700">
                <a:solidFill>
                  <a:srgbClr val="632523"/>
                </a:solidFill>
              </a:rPr>
            </a:br>
            <a:r>
              <a:rPr lang="en-US" sz="1700">
                <a:solidFill>
                  <a:srgbClr val="632523"/>
                </a:solidFill>
              </a:rPr>
              <a:t>Kelli Strickland, Weidner Center</a:t>
            </a:r>
            <a:br>
              <a:rPr lang="en-US" sz="1700">
                <a:solidFill>
                  <a:srgbClr val="632523"/>
                </a:solidFill>
              </a:rPr>
            </a:br>
            <a:r>
              <a:rPr lang="en-US" sz="1700">
                <a:solidFill>
                  <a:srgbClr val="632523"/>
                </a:solidFill>
              </a:rPr>
              <a:t>Brad Toll, Discover Green Bay</a:t>
            </a:r>
            <a:br>
              <a:rPr lang="en-US" sz="1700">
                <a:solidFill>
                  <a:srgbClr val="632523"/>
                </a:solidFill>
              </a:rPr>
            </a:br>
            <a:r>
              <a:rPr lang="en-US" sz="1700">
                <a:solidFill>
                  <a:srgbClr val="632523"/>
                </a:solidFill>
              </a:rPr>
              <a:t>Project Manager: Lauren Axell, GGB Chamber</a:t>
            </a:r>
            <a:br>
              <a:rPr lang="en-US" sz="1700">
                <a:solidFill>
                  <a:srgbClr val="632523"/>
                </a:solidFill>
              </a:rPr>
            </a:br>
            <a:br>
              <a:rPr lang="en-US" sz="2400">
                <a:solidFill>
                  <a:srgbClr val="632523"/>
                </a:solidFill>
              </a:rPr>
            </a:br>
            <a:br>
              <a:rPr lang="en-US" sz="2400">
                <a:solidFill>
                  <a:srgbClr val="632523"/>
                </a:solidFill>
              </a:rPr>
            </a:br>
            <a:br>
              <a:rPr lang="en-US" sz="3600">
                <a:solidFill>
                  <a:srgbClr val="632523"/>
                </a:solidFill>
              </a:rPr>
            </a:br>
            <a:br>
              <a:rPr lang="en-US" sz="3600">
                <a:solidFill>
                  <a:srgbClr val="632523"/>
                </a:solidFill>
              </a:rPr>
            </a:br>
            <a:br>
              <a:rPr lang="en-US" sz="3600">
                <a:solidFill>
                  <a:srgbClr val="632523"/>
                </a:solidFill>
              </a:rPr>
            </a:br>
            <a:endParaRPr sz="3600">
              <a:solidFill>
                <a:srgbClr val="632523"/>
              </a:solidFill>
            </a:endParaRPr>
          </a:p>
        </p:txBody>
      </p:sp>
      <p:pic>
        <p:nvPicPr>
          <p:cNvPr id="99" name="Google Shape;99;p2"/>
          <p:cNvPicPr preferRelativeResize="0"/>
          <p:nvPr/>
        </p:nvPicPr>
        <p:blipFill rotWithShape="1">
          <a:blip r:embed="rId3">
            <a:alphaModFix/>
          </a:blip>
          <a:srcRect b="0" l="0" r="0" t="0"/>
          <a:stretch/>
        </p:blipFill>
        <p:spPr>
          <a:xfrm>
            <a:off x="1" y="152399"/>
            <a:ext cx="3277590" cy="6553201"/>
          </a:xfrm>
          <a:prstGeom prst="rect">
            <a:avLst/>
          </a:prstGeom>
          <a:noFill/>
          <a:ln>
            <a:noFill/>
          </a:ln>
        </p:spPr>
      </p:pic>
      <p:cxnSp>
        <p:nvCxnSpPr>
          <p:cNvPr id="100" name="Google Shape;100;p2"/>
          <p:cNvCxnSpPr/>
          <p:nvPr/>
        </p:nvCxnSpPr>
        <p:spPr>
          <a:xfrm>
            <a:off x="381000" y="6705600"/>
            <a:ext cx="8534400" cy="0"/>
          </a:xfrm>
          <a:prstGeom prst="straightConnector1">
            <a:avLst/>
          </a:prstGeom>
          <a:noFill/>
          <a:ln cap="flat" cmpd="sng" w="15875">
            <a:solidFill>
              <a:srgbClr val="92D050"/>
            </a:solidFill>
            <a:prstDash val="solid"/>
            <a:round/>
            <a:headEnd len="sm" w="sm" type="none"/>
            <a:tailEnd len="sm" w="sm" type="none"/>
          </a:ln>
        </p:spPr>
      </p:cxnSp>
      <p:sp>
        <p:nvSpPr>
          <p:cNvPr id="101" name="Google Shape;101;p2"/>
          <p:cNvSpPr txBox="1"/>
          <p:nvPr/>
        </p:nvSpPr>
        <p:spPr>
          <a:xfrm>
            <a:off x="6092042" y="39901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0"/>
          <p:cNvSpPr txBox="1"/>
          <p:nvPr>
            <p:ph type="title"/>
          </p:nvPr>
        </p:nvSpPr>
        <p:spPr>
          <a:xfrm>
            <a:off x="152400" y="483326"/>
            <a:ext cx="8915400" cy="1083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000">
              <a:latin typeface="Calibri"/>
              <a:ea typeface="Calibri"/>
              <a:cs typeface="Calibri"/>
              <a:sym typeface="Calibri"/>
            </a:endParaRPr>
          </a:p>
        </p:txBody>
      </p:sp>
      <p:sp>
        <p:nvSpPr>
          <p:cNvPr id="339" name="Google Shape;339;p20"/>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rgbClr val="632523"/>
              </a:buClr>
              <a:buSzPts val="3200"/>
              <a:buNone/>
            </a:pPr>
            <a:r>
              <a:t/>
            </a:r>
            <a:endParaRPr/>
          </a:p>
          <a:p>
            <a:pPr indent="-139700" lvl="0" marL="342900" rtl="0" algn="l">
              <a:spcBef>
                <a:spcPts val="640"/>
              </a:spcBef>
              <a:spcAft>
                <a:spcPts val="0"/>
              </a:spcAft>
              <a:buClr>
                <a:srgbClr val="632523"/>
              </a:buClr>
              <a:buSzPts val="3200"/>
              <a:buNone/>
            </a:pPr>
            <a:r>
              <a:t/>
            </a:r>
            <a:endParaRPr/>
          </a:p>
          <a:p>
            <a:pPr indent="-139700" lvl="0" marL="342900" rtl="0" algn="l">
              <a:spcBef>
                <a:spcPts val="640"/>
              </a:spcBef>
              <a:spcAft>
                <a:spcPts val="0"/>
              </a:spcAft>
              <a:buClr>
                <a:srgbClr val="632523"/>
              </a:buClr>
              <a:buSzPts val="3200"/>
              <a:buNone/>
            </a:pPr>
            <a:r>
              <a:t/>
            </a:r>
            <a:endParaRPr/>
          </a:p>
          <a:p>
            <a:pPr indent="0" lvl="0" marL="0" rtl="0" algn="ctr">
              <a:spcBef>
                <a:spcPts val="800"/>
              </a:spcBef>
              <a:spcAft>
                <a:spcPts val="0"/>
              </a:spcAft>
              <a:buClr>
                <a:srgbClr val="632523"/>
              </a:buClr>
              <a:buSzPts val="4000"/>
              <a:buNone/>
            </a:pPr>
            <a:r>
              <a:rPr lang="en-US" sz="4000"/>
              <a:t>RECOMMENDATIONS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152400" y="483326"/>
            <a:ext cx="8915400" cy="1083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PHASE ONE: COMMUNICATE RESULTS</a:t>
            </a:r>
            <a:endParaRPr/>
          </a:p>
        </p:txBody>
      </p:sp>
      <p:sp>
        <p:nvSpPr>
          <p:cNvPr id="346" name="Google Shape;346;p21"/>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95959"/>
              </a:buClr>
              <a:buSzPts val="3200"/>
              <a:buNone/>
            </a:pPr>
            <a:r>
              <a:rPr lang="en-US">
                <a:solidFill>
                  <a:srgbClr val="595959"/>
                </a:solidFill>
              </a:rPr>
              <a:t>OBJECTIVE of COMMUNICATION</a:t>
            </a:r>
            <a:endParaRPr/>
          </a:p>
          <a:p>
            <a:pPr indent="-285750" lvl="1" marL="742950" rtl="0" algn="l">
              <a:spcBef>
                <a:spcPts val="560"/>
              </a:spcBef>
              <a:spcAft>
                <a:spcPts val="0"/>
              </a:spcAft>
              <a:buClr>
                <a:srgbClr val="595959"/>
              </a:buClr>
              <a:buSzPts val="2800"/>
              <a:buChar char="–"/>
            </a:pPr>
            <a:r>
              <a:rPr lang="en-US">
                <a:solidFill>
                  <a:srgbClr val="595959"/>
                </a:solidFill>
              </a:rPr>
              <a:t>Develop</a:t>
            </a:r>
            <a:r>
              <a:rPr lang="en-US">
                <a:solidFill>
                  <a:srgbClr val="595959"/>
                </a:solidFill>
                <a:latin typeface="Calibri"/>
                <a:ea typeface="Calibri"/>
                <a:cs typeface="Calibri"/>
                <a:sym typeface="Calibri"/>
              </a:rPr>
              <a:t> a shared understanding of the current state and potential of the creative sector with members of the creative sector</a:t>
            </a:r>
            <a:endParaRPr/>
          </a:p>
          <a:p>
            <a:pPr indent="-285750" lvl="1" marL="742950" rtl="0" algn="l">
              <a:spcBef>
                <a:spcPts val="560"/>
              </a:spcBef>
              <a:spcAft>
                <a:spcPts val="0"/>
              </a:spcAft>
              <a:buClr>
                <a:srgbClr val="595959"/>
              </a:buClr>
              <a:buSzPts val="2800"/>
              <a:buChar char="–"/>
            </a:pPr>
            <a:r>
              <a:rPr lang="en-US">
                <a:solidFill>
                  <a:srgbClr val="595959"/>
                </a:solidFill>
                <a:latin typeface="Calibri"/>
                <a:ea typeface="Calibri"/>
                <a:cs typeface="Calibri"/>
                <a:sym typeface="Calibri"/>
              </a:rPr>
              <a:t>Establish shared information about the sector across the community</a:t>
            </a:r>
            <a:endParaRPr/>
          </a:p>
          <a:p>
            <a:pPr indent="-285750" lvl="1" marL="742950" rtl="0" algn="l">
              <a:spcBef>
                <a:spcPts val="560"/>
              </a:spcBef>
              <a:spcAft>
                <a:spcPts val="0"/>
              </a:spcAft>
              <a:buClr>
                <a:srgbClr val="595959"/>
              </a:buClr>
              <a:buSzPts val="2800"/>
              <a:buChar char="–"/>
            </a:pPr>
            <a:r>
              <a:rPr lang="en-US">
                <a:solidFill>
                  <a:srgbClr val="595959"/>
                </a:solidFill>
                <a:latin typeface="Calibri"/>
                <a:ea typeface="Calibri"/>
                <a:cs typeface="Calibri"/>
                <a:sym typeface="Calibri"/>
              </a:rPr>
              <a:t>Increase awareness of the creative sector</a:t>
            </a:r>
            <a:endParaRPr/>
          </a:p>
          <a:p>
            <a:pPr indent="-285750" lvl="1" marL="742950" rtl="0" algn="l">
              <a:spcBef>
                <a:spcPts val="560"/>
              </a:spcBef>
              <a:spcAft>
                <a:spcPts val="0"/>
              </a:spcAft>
              <a:buClr>
                <a:srgbClr val="595959"/>
              </a:buClr>
              <a:buSzPts val="2800"/>
              <a:buChar char="–"/>
            </a:pPr>
            <a:r>
              <a:rPr lang="en-US">
                <a:solidFill>
                  <a:srgbClr val="595959"/>
                </a:solidFill>
                <a:latin typeface="Calibri"/>
                <a:ea typeface="Calibri"/>
                <a:cs typeface="Calibri"/>
                <a:sym typeface="Calibri"/>
              </a:rPr>
              <a:t>Support broad-based community investment in the success of the sector</a:t>
            </a:r>
            <a:endParaRPr/>
          </a:p>
          <a:p>
            <a:pPr indent="-107950" lvl="1" marL="742950" rtl="0" algn="l">
              <a:spcBef>
                <a:spcPts val="560"/>
              </a:spcBef>
              <a:spcAft>
                <a:spcPts val="0"/>
              </a:spcAft>
              <a:buClr>
                <a:srgbClr val="632523"/>
              </a:buClr>
              <a:buSzPts val="2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2"/>
          <p:cNvSpPr txBox="1"/>
          <p:nvPr>
            <p:ph type="title"/>
          </p:nvPr>
        </p:nvSpPr>
        <p:spPr>
          <a:xfrm>
            <a:off x="152400" y="483326"/>
            <a:ext cx="8915400" cy="1083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PHASE ONE: COMMUNICATE RESULTS</a:t>
            </a:r>
            <a:endParaRPr/>
          </a:p>
        </p:txBody>
      </p:sp>
      <p:sp>
        <p:nvSpPr>
          <p:cNvPr id="353" name="Google Shape;353;p22"/>
          <p:cNvSpPr txBox="1"/>
          <p:nvPr>
            <p:ph idx="1" type="body"/>
          </p:nvPr>
        </p:nvSpPr>
        <p:spPr>
          <a:xfrm>
            <a:off x="152400" y="1840675"/>
            <a:ext cx="8915400" cy="4788725"/>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rgbClr val="595959"/>
              </a:buClr>
              <a:buSzPts val="2800"/>
              <a:buFont typeface="Arial"/>
              <a:buChar char="•"/>
            </a:pPr>
            <a:r>
              <a:rPr lang="en-US">
                <a:solidFill>
                  <a:srgbClr val="595959"/>
                </a:solidFill>
              </a:rPr>
              <a:t>Conduct Creative Sector Summit</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Produce press release with assessment results, what the recommendations mean, and timing of new leadership agency</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Host roundtables of key community, corporate and philanthropic leadership</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Meet with Mayor and County Executive offices</a:t>
            </a:r>
            <a:endParaRPr/>
          </a:p>
          <a:p>
            <a:pPr indent="-107950" lvl="1" marL="742950" rtl="0" algn="l">
              <a:spcBef>
                <a:spcPts val="560"/>
              </a:spcBef>
              <a:spcAft>
                <a:spcPts val="0"/>
              </a:spcAft>
              <a:buClr>
                <a:srgbClr val="632523"/>
              </a:buClr>
              <a:buSzPts val="2800"/>
              <a:buFont typeface="Arial"/>
              <a:buNone/>
            </a:pPr>
            <a:r>
              <a:t/>
            </a:r>
            <a:endParaRPr/>
          </a:p>
          <a:p>
            <a:pPr indent="-107950" lvl="1" marL="742950" rtl="0" algn="l">
              <a:spcBef>
                <a:spcPts val="560"/>
              </a:spcBef>
              <a:spcAft>
                <a:spcPts val="0"/>
              </a:spcAft>
              <a:buClr>
                <a:srgbClr val="632523"/>
              </a:buClr>
              <a:buSzPts val="2800"/>
              <a:buFont typeface="Arial"/>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3"/>
          <p:cNvSpPr txBox="1"/>
          <p:nvPr>
            <p:ph type="title"/>
          </p:nvPr>
        </p:nvSpPr>
        <p:spPr>
          <a:xfrm>
            <a:off x="152400" y="653143"/>
            <a:ext cx="8915400" cy="9137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PHASE TWO: SECTOR LEADERSHIP COALITION</a:t>
            </a:r>
            <a:endParaRPr/>
          </a:p>
        </p:txBody>
      </p:sp>
      <p:sp>
        <p:nvSpPr>
          <p:cNvPr id="360" name="Google Shape;360;p23"/>
          <p:cNvSpPr txBox="1"/>
          <p:nvPr>
            <p:ph idx="1" type="body"/>
          </p:nvPr>
        </p:nvSpPr>
        <p:spPr>
          <a:xfrm>
            <a:off x="152400" y="2065874"/>
            <a:ext cx="8915400" cy="4967287"/>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rgbClr val="595959"/>
              </a:buClr>
              <a:buSzPts val="2800"/>
              <a:buFont typeface="Arial"/>
              <a:buChar char="•"/>
            </a:pPr>
            <a:r>
              <a:rPr lang="en-US">
                <a:solidFill>
                  <a:srgbClr val="595959"/>
                </a:solidFill>
              </a:rPr>
              <a:t>Define creative businesses to be served with agency</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Vision and mission statements constructed</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Develop GGB High Functioning Creative Ecosystem Model</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Establish a strategic plan </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Create three year operating budget</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Establish fundraising strategy</a:t>
            </a:r>
            <a:endParaRPr/>
          </a:p>
          <a:p>
            <a:pPr indent="-285750" lvl="1" marL="742950" rtl="0" algn="l">
              <a:spcBef>
                <a:spcPts val="560"/>
              </a:spcBef>
              <a:spcAft>
                <a:spcPts val="0"/>
              </a:spcAft>
              <a:buClr>
                <a:srgbClr val="595959"/>
              </a:buClr>
              <a:buSzPts val="2800"/>
              <a:buFont typeface="Arial"/>
              <a:buChar char="•"/>
            </a:pPr>
            <a:r>
              <a:rPr lang="en-US">
                <a:solidFill>
                  <a:srgbClr val="595959"/>
                </a:solidFill>
              </a:rPr>
              <a:t>Announce new leadership agency and structure</a:t>
            </a:r>
            <a:endParaRPr/>
          </a:p>
          <a:p>
            <a:pPr indent="-107950" lvl="1" marL="742950" rtl="0" algn="l">
              <a:spcBef>
                <a:spcPts val="560"/>
              </a:spcBef>
              <a:spcAft>
                <a:spcPts val="0"/>
              </a:spcAft>
              <a:buClr>
                <a:srgbClr val="632523"/>
              </a:buClr>
              <a:buSzPts val="2800"/>
              <a:buFont typeface="Arial"/>
              <a:buNone/>
            </a:pPr>
            <a:r>
              <a:t/>
            </a:r>
            <a:endParaRPr/>
          </a:p>
          <a:p>
            <a:pPr indent="-107950" lvl="1" marL="742950" rtl="0" algn="l">
              <a:spcBef>
                <a:spcPts val="560"/>
              </a:spcBef>
              <a:spcAft>
                <a:spcPts val="0"/>
              </a:spcAft>
              <a:buClr>
                <a:srgbClr val="632523"/>
              </a:buClr>
              <a:buSzPts val="2800"/>
              <a:buFont typeface="Arial"/>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4"/>
          <p:cNvSpPr txBox="1"/>
          <p:nvPr>
            <p:ph type="title"/>
          </p:nvPr>
        </p:nvSpPr>
        <p:spPr>
          <a:xfrm>
            <a:off x="152400" y="483326"/>
            <a:ext cx="8915400" cy="1083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000">
              <a:latin typeface="Calibri"/>
              <a:ea typeface="Calibri"/>
              <a:cs typeface="Calibri"/>
              <a:sym typeface="Calibri"/>
            </a:endParaRPr>
          </a:p>
        </p:txBody>
      </p:sp>
      <p:sp>
        <p:nvSpPr>
          <p:cNvPr id="367" name="Google Shape;367;p24"/>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rgbClr val="632523"/>
              </a:buClr>
              <a:buSzPts val="3200"/>
              <a:buNone/>
            </a:pPr>
            <a:r>
              <a:t/>
            </a:r>
            <a:endParaRPr/>
          </a:p>
          <a:p>
            <a:pPr indent="-139700" lvl="0" marL="342900" rtl="0" algn="l">
              <a:spcBef>
                <a:spcPts val="640"/>
              </a:spcBef>
              <a:spcAft>
                <a:spcPts val="0"/>
              </a:spcAft>
              <a:buClr>
                <a:srgbClr val="632523"/>
              </a:buClr>
              <a:buSzPts val="3200"/>
              <a:buNone/>
            </a:pPr>
            <a:r>
              <a:t/>
            </a:r>
            <a:endParaRPr/>
          </a:p>
          <a:p>
            <a:pPr indent="-139700" lvl="0" marL="342900" rtl="0" algn="l">
              <a:spcBef>
                <a:spcPts val="640"/>
              </a:spcBef>
              <a:spcAft>
                <a:spcPts val="0"/>
              </a:spcAft>
              <a:buClr>
                <a:srgbClr val="632523"/>
              </a:buClr>
              <a:buSzPts val="3200"/>
              <a:buNone/>
            </a:pPr>
            <a:r>
              <a:t/>
            </a:r>
            <a:endParaRPr/>
          </a:p>
          <a:p>
            <a:pPr indent="0" lvl="0" marL="0" rtl="0" algn="ctr">
              <a:spcBef>
                <a:spcPts val="800"/>
              </a:spcBef>
              <a:spcAft>
                <a:spcPts val="0"/>
              </a:spcAft>
              <a:buClr>
                <a:srgbClr val="632523"/>
              </a:buClr>
              <a:buSzPts val="4000"/>
              <a:buNone/>
            </a:pPr>
            <a:r>
              <a:rPr lang="en-US" sz="4000"/>
              <a:t>QUESTIONS AND ANSWERS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u="sng">
              <a:latin typeface="Calibri"/>
              <a:ea typeface="Calibri"/>
              <a:cs typeface="Calibri"/>
              <a:sym typeface="Calibri"/>
            </a:endParaRPr>
          </a:p>
        </p:txBody>
      </p:sp>
      <p:sp>
        <p:nvSpPr>
          <p:cNvPr id="374" name="Google Shape;374;p25"/>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ctr">
              <a:spcBef>
                <a:spcPts val="800"/>
              </a:spcBef>
              <a:spcAft>
                <a:spcPts val="0"/>
              </a:spcAft>
              <a:buClr>
                <a:srgbClr val="632523"/>
              </a:buClr>
              <a:buSzPts val="4000"/>
              <a:buNone/>
            </a:pPr>
            <a:r>
              <a:rPr b="1" lang="en-US" sz="4000" u="sng"/>
              <a:t>VISION AND MISSION </a:t>
            </a:r>
            <a:endParaRPr/>
          </a:p>
          <a:p>
            <a:pPr indent="0" lvl="0" marL="0" rtl="0" algn="ctr">
              <a:spcBef>
                <a:spcPts val="800"/>
              </a:spcBef>
              <a:spcAft>
                <a:spcPts val="0"/>
              </a:spcAft>
              <a:buClr>
                <a:srgbClr val="632523"/>
              </a:buClr>
              <a:buSzPts val="4000"/>
              <a:buNone/>
            </a:pPr>
            <a:r>
              <a:rPr b="1" lang="en-US" sz="4000" u="sng"/>
              <a:t>STATEMENTS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6"/>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Calibri"/>
                <a:ea typeface="Calibri"/>
                <a:cs typeface="Calibri"/>
                <a:sym typeface="Calibri"/>
              </a:rPr>
              <a:t>VISION STATEMENT</a:t>
            </a:r>
            <a:endParaRPr/>
          </a:p>
        </p:txBody>
      </p:sp>
      <p:sp>
        <p:nvSpPr>
          <p:cNvPr id="381" name="Google Shape;381;p26"/>
          <p:cNvSpPr txBox="1"/>
          <p:nvPr>
            <p:ph idx="1" type="body"/>
          </p:nvPr>
        </p:nvSpPr>
        <p:spPr>
          <a:xfrm>
            <a:off x="-37553" y="2080246"/>
            <a:ext cx="9202087" cy="454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8000"/>
              </a:buClr>
              <a:buSzPts val="2400"/>
              <a:buNone/>
            </a:pPr>
            <a:r>
              <a:rPr b="1" i="1" lang="en-US" sz="2400">
                <a:solidFill>
                  <a:srgbClr val="008000"/>
                </a:solidFill>
                <a:latin typeface="Tahoma"/>
                <a:ea typeface="Tahoma"/>
                <a:cs typeface="Tahoma"/>
                <a:sym typeface="Tahoma"/>
              </a:rPr>
              <a:t>A CREATIVELY THRIVING GREATER GREEN BAY</a:t>
            </a:r>
            <a:endParaRPr i="1" sz="2400">
              <a:solidFill>
                <a:srgbClr val="008000"/>
              </a:solidFill>
              <a:latin typeface="Questrial"/>
              <a:ea typeface="Questrial"/>
              <a:cs typeface="Questrial"/>
              <a:sym typeface="Questrial"/>
            </a:endParaRPr>
          </a:p>
          <a:p>
            <a:pPr indent="0" lvl="0" marL="0" marR="0" rtl="0" algn="ctr">
              <a:spcBef>
                <a:spcPts val="0"/>
              </a:spcBef>
              <a:spcAft>
                <a:spcPts val="0"/>
              </a:spcAft>
              <a:buClr>
                <a:srgbClr val="632523"/>
              </a:buClr>
              <a:buSzPts val="1800"/>
              <a:buNone/>
            </a:pPr>
            <a:r>
              <a:t/>
            </a:r>
            <a:endParaRPr sz="1800">
              <a:solidFill>
                <a:srgbClr val="008000"/>
              </a:solidFill>
              <a:latin typeface="Questrial"/>
              <a:ea typeface="Questrial"/>
              <a:cs typeface="Questrial"/>
              <a:sym typeface="Questrial"/>
            </a:endParaRPr>
          </a:p>
          <a:p>
            <a:pPr indent="0" lvl="0" marL="0" marR="0" rtl="0" algn="l">
              <a:spcBef>
                <a:spcPts val="0"/>
              </a:spcBef>
              <a:spcAft>
                <a:spcPts val="0"/>
              </a:spcAft>
              <a:buClr>
                <a:srgbClr val="632523"/>
              </a:buClr>
              <a:buSzPts val="1600"/>
              <a:buNone/>
            </a:pPr>
            <a:r>
              <a:t/>
            </a:r>
            <a:endParaRPr b="1" sz="1600">
              <a:solidFill>
                <a:srgbClr val="008000"/>
              </a:solidFill>
              <a:latin typeface="Tahoma"/>
              <a:ea typeface="Tahoma"/>
              <a:cs typeface="Tahoma"/>
              <a:sym typeface="Tahoma"/>
            </a:endParaRPr>
          </a:p>
          <a:p>
            <a:pPr indent="0" lvl="0" marL="0" marR="0" rtl="0" algn="l">
              <a:spcBef>
                <a:spcPts val="0"/>
              </a:spcBef>
              <a:spcAft>
                <a:spcPts val="0"/>
              </a:spcAft>
              <a:buClr>
                <a:srgbClr val="595959"/>
              </a:buClr>
              <a:buSzPts val="1600"/>
              <a:buNone/>
            </a:pPr>
            <a:r>
              <a:rPr b="1" lang="en-US" sz="1600">
                <a:solidFill>
                  <a:srgbClr val="595959"/>
                </a:solidFill>
                <a:latin typeface="Tahoma"/>
                <a:ea typeface="Tahoma"/>
                <a:cs typeface="Tahoma"/>
                <a:sym typeface="Tahoma"/>
              </a:rPr>
              <a:t>Double Meaning:</a:t>
            </a:r>
            <a:endParaRPr sz="1600">
              <a:solidFill>
                <a:srgbClr val="595959"/>
              </a:solidFill>
              <a:latin typeface="Questrial"/>
              <a:ea typeface="Questrial"/>
              <a:cs typeface="Questrial"/>
              <a:sym typeface="Questrial"/>
            </a:endParaRPr>
          </a:p>
          <a:p>
            <a:pPr indent="-342900" lvl="0" marL="342900" marR="0" rtl="0" algn="l">
              <a:spcBef>
                <a:spcPts val="0"/>
              </a:spcBef>
              <a:spcAft>
                <a:spcPts val="0"/>
              </a:spcAft>
              <a:buClr>
                <a:srgbClr val="595959"/>
              </a:buClr>
              <a:buSzPts val="1600"/>
              <a:buFont typeface="Tahoma"/>
              <a:buChar char="-"/>
            </a:pPr>
            <a:r>
              <a:rPr lang="en-US" sz="1600">
                <a:solidFill>
                  <a:srgbClr val="595959"/>
                </a:solidFill>
                <a:latin typeface="Tahoma"/>
                <a:ea typeface="Tahoma"/>
                <a:cs typeface="Tahoma"/>
                <a:sym typeface="Tahoma"/>
              </a:rPr>
              <a:t>Fueling a creative and innovative society</a:t>
            </a:r>
            <a:endParaRPr sz="1600">
              <a:solidFill>
                <a:srgbClr val="595959"/>
              </a:solidFill>
              <a:latin typeface="Questrial"/>
              <a:ea typeface="Questrial"/>
              <a:cs typeface="Questrial"/>
              <a:sym typeface="Questrial"/>
            </a:endParaRPr>
          </a:p>
          <a:p>
            <a:pPr indent="-342900" lvl="0" marL="342900" marR="0" rtl="0" algn="l">
              <a:spcBef>
                <a:spcPts val="0"/>
              </a:spcBef>
              <a:spcAft>
                <a:spcPts val="0"/>
              </a:spcAft>
              <a:buClr>
                <a:srgbClr val="595959"/>
              </a:buClr>
              <a:buSzPts val="1600"/>
              <a:buFont typeface="Tahoma"/>
              <a:buChar char="-"/>
            </a:pPr>
            <a:r>
              <a:rPr lang="en-US" sz="1600">
                <a:solidFill>
                  <a:srgbClr val="595959"/>
                </a:solidFill>
                <a:latin typeface="Tahoma"/>
                <a:ea typeface="Tahoma"/>
                <a:cs typeface="Tahoma"/>
                <a:sym typeface="Tahoma"/>
              </a:rPr>
              <a:t>Establishing a strong creative sector</a:t>
            </a:r>
            <a:endParaRPr sz="1600">
              <a:solidFill>
                <a:srgbClr val="595959"/>
              </a:solidFill>
              <a:latin typeface="Questrial"/>
              <a:ea typeface="Questrial"/>
              <a:cs typeface="Questrial"/>
              <a:sym typeface="Questria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480"/>
              </a:spcBef>
              <a:spcAft>
                <a:spcPts val="0"/>
              </a:spcAft>
              <a:buClr>
                <a:srgbClr val="595959"/>
              </a:buClr>
              <a:buSzPts val="2400"/>
              <a:buNone/>
            </a:pPr>
            <a:r>
              <a:rPr b="1" lang="en-US" sz="2400">
                <a:solidFill>
                  <a:srgbClr val="595959"/>
                </a:solidFill>
              </a:rPr>
              <a:t>What do we want to become?</a:t>
            </a:r>
            <a:endParaRPr/>
          </a:p>
          <a:p>
            <a:pPr indent="0" lvl="0" marL="0" rtl="0" algn="l">
              <a:spcBef>
                <a:spcPts val="480"/>
              </a:spcBef>
              <a:spcAft>
                <a:spcPts val="0"/>
              </a:spcAft>
              <a:buClr>
                <a:srgbClr val="595959"/>
              </a:buClr>
              <a:buSzPts val="2400"/>
              <a:buNone/>
            </a:pPr>
            <a:r>
              <a:rPr b="1" lang="en-US" sz="2400">
                <a:solidFill>
                  <a:srgbClr val="595959"/>
                </a:solidFill>
              </a:rPr>
              <a:t>What is our desired future state?</a:t>
            </a:r>
            <a:endParaRPr/>
          </a:p>
          <a:p>
            <a:pPr indent="0" lvl="0" marL="0" rtl="0" algn="l">
              <a:spcBef>
                <a:spcPts val="480"/>
              </a:spcBef>
              <a:spcAft>
                <a:spcPts val="0"/>
              </a:spcAft>
              <a:buClr>
                <a:srgbClr val="595959"/>
              </a:buClr>
              <a:buSzPts val="2400"/>
              <a:buNone/>
            </a:pPr>
            <a:r>
              <a:rPr b="1" lang="en-US" sz="2400">
                <a:solidFill>
                  <a:srgbClr val="595959"/>
                </a:solidFill>
              </a:rPr>
              <a:t>What inspires passion and commitment to the future?</a:t>
            </a:r>
            <a:endParaRPr/>
          </a:p>
          <a:p>
            <a:pPr indent="0" lvl="0" marL="0" rtl="0" algn="l">
              <a:spcBef>
                <a:spcPts val="480"/>
              </a:spcBef>
              <a:spcAft>
                <a:spcPts val="0"/>
              </a:spcAft>
              <a:buClr>
                <a:srgbClr val="595959"/>
              </a:buClr>
              <a:buSzPts val="2400"/>
              <a:buNone/>
            </a:pPr>
            <a:r>
              <a:rPr b="1" lang="en-US" sz="2400">
                <a:solidFill>
                  <a:srgbClr val="595959"/>
                </a:solidFill>
              </a:rPr>
              <a:t>What will stretch us yet is perceived as achievable?</a:t>
            </a:r>
            <a:endParaRPr/>
          </a:p>
          <a:p>
            <a:pPr indent="0" lvl="0" marL="0" rtl="0" algn="l">
              <a:spcBef>
                <a:spcPts val="560"/>
              </a:spcBef>
              <a:spcAft>
                <a:spcPts val="0"/>
              </a:spcAft>
              <a:buClr>
                <a:srgbClr val="632523"/>
              </a:buClr>
              <a:buSzPts val="2800"/>
              <a:buNone/>
            </a:pPr>
            <a:r>
              <a:t/>
            </a:r>
            <a:endParaRPr b="1" sz="2800">
              <a:solidFill>
                <a:srgbClr val="595959"/>
              </a:solidFill>
            </a:endParaRPr>
          </a:p>
        </p:txBody>
      </p:sp>
      <p:pic>
        <p:nvPicPr>
          <p:cNvPr descr="Vision Images - Free Download on Freepik" id="382" name="Google Shape;382;p26"/>
          <p:cNvPicPr preferRelativeResize="0"/>
          <p:nvPr/>
        </p:nvPicPr>
        <p:blipFill rotWithShape="1">
          <a:blip r:embed="rId3">
            <a:alphaModFix/>
          </a:blip>
          <a:srcRect b="0" l="0" r="0" t="0"/>
          <a:stretch/>
        </p:blipFill>
        <p:spPr>
          <a:xfrm>
            <a:off x="5308270" y="2812409"/>
            <a:ext cx="3277590" cy="21345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7"/>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Calibri"/>
                <a:ea typeface="Calibri"/>
                <a:cs typeface="Calibri"/>
                <a:sym typeface="Calibri"/>
              </a:rPr>
              <a:t>MISSION STATEMENT</a:t>
            </a:r>
            <a:endParaRPr/>
          </a:p>
        </p:txBody>
      </p:sp>
      <p:sp>
        <p:nvSpPr>
          <p:cNvPr id="389" name="Google Shape;389;p27"/>
          <p:cNvSpPr txBox="1"/>
          <p:nvPr>
            <p:ph idx="1" type="body"/>
          </p:nvPr>
        </p:nvSpPr>
        <p:spPr>
          <a:xfrm>
            <a:off x="76200" y="1472540"/>
            <a:ext cx="8991600" cy="515686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8000"/>
              </a:buClr>
              <a:buSzPts val="2000"/>
              <a:buNone/>
            </a:pPr>
            <a:r>
              <a:rPr b="1" i="1" lang="en-US" sz="2000">
                <a:solidFill>
                  <a:srgbClr val="008000"/>
                </a:solidFill>
                <a:latin typeface="Tahoma"/>
                <a:ea typeface="Tahoma"/>
                <a:cs typeface="Tahoma"/>
                <a:sym typeface="Tahoma"/>
              </a:rPr>
              <a:t>TO EXPAND THE CREATIVE CAPACITIES OF BROWN COUNTY THROUGH SUPPORTING, PROMOTING, ADVANCING AND GROWING A COLLABORATIVE ARTS, CULTURE and CREATIVE COMMUNITY</a:t>
            </a:r>
            <a:endParaRPr i="1" sz="2000">
              <a:solidFill>
                <a:srgbClr val="008000"/>
              </a:solidFill>
              <a:latin typeface="Questrial"/>
              <a:ea typeface="Questrial"/>
              <a:cs typeface="Questrial"/>
              <a:sym typeface="Questria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595959"/>
              </a:buClr>
              <a:buSzPts val="2800"/>
              <a:buNone/>
            </a:pPr>
            <a:r>
              <a:rPr b="1" lang="en-US" sz="2800">
                <a:solidFill>
                  <a:srgbClr val="595959"/>
                </a:solidFill>
              </a:rPr>
              <a:t>Does this communicate our reason for being?</a:t>
            </a:r>
            <a:endParaRPr/>
          </a:p>
          <a:p>
            <a:pPr indent="0" lvl="0" marL="0" rtl="0" algn="l">
              <a:spcBef>
                <a:spcPts val="560"/>
              </a:spcBef>
              <a:spcAft>
                <a:spcPts val="0"/>
              </a:spcAft>
              <a:buClr>
                <a:srgbClr val="595959"/>
              </a:buClr>
              <a:buSzPts val="2800"/>
              <a:buNone/>
            </a:pPr>
            <a:r>
              <a:rPr b="1" lang="en-US" sz="2800">
                <a:solidFill>
                  <a:srgbClr val="595959"/>
                </a:solidFill>
              </a:rPr>
              <a:t>Express not just what we do but the </a:t>
            </a:r>
            <a:r>
              <a:rPr b="1" i="1" lang="en-US" sz="2800">
                <a:solidFill>
                  <a:srgbClr val="595959"/>
                </a:solidFill>
              </a:rPr>
              <a:t>difference</a:t>
            </a:r>
            <a:r>
              <a:rPr b="1" lang="en-US" sz="2800">
                <a:solidFill>
                  <a:srgbClr val="595959"/>
                </a:solidFill>
              </a:rPr>
              <a:t> we make?</a:t>
            </a:r>
            <a:endParaRPr/>
          </a:p>
          <a:p>
            <a:pPr indent="0" lvl="0" marL="0" rtl="0" algn="l">
              <a:spcBef>
                <a:spcPts val="560"/>
              </a:spcBef>
              <a:spcAft>
                <a:spcPts val="0"/>
              </a:spcAft>
              <a:buClr>
                <a:srgbClr val="595959"/>
              </a:buClr>
              <a:buSzPts val="2800"/>
              <a:buNone/>
            </a:pPr>
            <a:r>
              <a:rPr b="1" lang="en-US" sz="2800">
                <a:solidFill>
                  <a:srgbClr val="595959"/>
                </a:solidFill>
              </a:rPr>
              <a:t>Does this define our boundaries of service?</a:t>
            </a:r>
            <a:endParaRPr/>
          </a:p>
          <a:p>
            <a:pPr indent="0" lvl="0" marL="0" rtl="0" algn="l">
              <a:spcBef>
                <a:spcPts val="560"/>
              </a:spcBef>
              <a:spcAft>
                <a:spcPts val="0"/>
              </a:spcAft>
              <a:buClr>
                <a:srgbClr val="595959"/>
              </a:buClr>
              <a:buSzPts val="2800"/>
              <a:buNone/>
            </a:pPr>
            <a:r>
              <a:rPr b="1" lang="en-US" sz="2800">
                <a:solidFill>
                  <a:srgbClr val="595959"/>
                </a:solidFill>
              </a:rPr>
              <a:t>Is this a unique mission in Greater Green Bay?</a:t>
            </a:r>
            <a:endParaRPr/>
          </a:p>
          <a:p>
            <a:pPr indent="0" lvl="0" marL="0" rtl="0" algn="l">
              <a:spcBef>
                <a:spcPts val="560"/>
              </a:spcBef>
              <a:spcAft>
                <a:spcPts val="0"/>
              </a:spcAft>
              <a:buClr>
                <a:srgbClr val="595959"/>
              </a:buClr>
              <a:buSzPts val="2800"/>
              <a:buNone/>
            </a:pPr>
            <a:r>
              <a:rPr b="1" lang="en-US" sz="2800">
                <a:solidFill>
                  <a:srgbClr val="595959"/>
                </a:solidFill>
              </a:rPr>
              <a:t>Is this easy to remember and communicate?</a:t>
            </a:r>
            <a:endParaRPr/>
          </a:p>
          <a:p>
            <a:pPr indent="0" lvl="0" marL="0" rtl="0" algn="l">
              <a:spcBef>
                <a:spcPts val="560"/>
              </a:spcBef>
              <a:spcAft>
                <a:spcPts val="0"/>
              </a:spcAft>
              <a:buClr>
                <a:srgbClr val="632523"/>
              </a:buClr>
              <a:buSzPts val="2800"/>
              <a:buNone/>
            </a:pPr>
            <a:r>
              <a:t/>
            </a:r>
            <a:endParaRPr b="1" sz="2800">
              <a:solidFill>
                <a:srgbClr val="595959"/>
              </a:solidFill>
            </a:endParaRPr>
          </a:p>
        </p:txBody>
      </p:sp>
      <p:pic>
        <p:nvPicPr>
          <p:cNvPr descr="Mission – D.A.B" id="390" name="Google Shape;390;p27"/>
          <p:cNvPicPr preferRelativeResize="0"/>
          <p:nvPr/>
        </p:nvPicPr>
        <p:blipFill rotWithShape="1">
          <a:blip r:embed="rId3">
            <a:alphaModFix/>
          </a:blip>
          <a:srcRect b="0" l="0" r="0" t="0"/>
          <a:stretch/>
        </p:blipFill>
        <p:spPr>
          <a:xfrm>
            <a:off x="4868883" y="4957074"/>
            <a:ext cx="4085112" cy="24302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8"/>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u="sng">
              <a:latin typeface="Calibri"/>
              <a:ea typeface="Calibri"/>
              <a:cs typeface="Calibri"/>
              <a:sym typeface="Calibri"/>
            </a:endParaRPr>
          </a:p>
        </p:txBody>
      </p:sp>
      <p:sp>
        <p:nvSpPr>
          <p:cNvPr id="397" name="Google Shape;397;p28"/>
          <p:cNvSpPr txBox="1"/>
          <p:nvPr>
            <p:ph idx="1" type="body"/>
          </p:nvPr>
        </p:nvSpPr>
        <p:spPr>
          <a:xfrm>
            <a:off x="0" y="1367913"/>
            <a:ext cx="8915400" cy="5166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ctr">
              <a:spcBef>
                <a:spcPts val="800"/>
              </a:spcBef>
              <a:spcAft>
                <a:spcPts val="0"/>
              </a:spcAft>
              <a:buClr>
                <a:srgbClr val="632523"/>
              </a:buClr>
              <a:buSzPts val="4000"/>
              <a:buNone/>
            </a:pPr>
            <a:r>
              <a:t/>
            </a:r>
            <a:endParaRPr b="1" sz="4000" u="sng"/>
          </a:p>
        </p:txBody>
      </p:sp>
      <p:pic>
        <p:nvPicPr>
          <p:cNvPr descr="Take A Break&quot; Images – Browse 12,532 Stock Photos, Vectors ..." id="398" name="Google Shape;398;p28"/>
          <p:cNvPicPr preferRelativeResize="0"/>
          <p:nvPr/>
        </p:nvPicPr>
        <p:blipFill rotWithShape="1">
          <a:blip r:embed="rId3">
            <a:alphaModFix/>
          </a:blip>
          <a:srcRect b="0" l="0" r="0" t="0"/>
          <a:stretch/>
        </p:blipFill>
        <p:spPr>
          <a:xfrm>
            <a:off x="1282339" y="1854877"/>
            <a:ext cx="5724103" cy="3263388"/>
          </a:xfrm>
          <a:prstGeom prst="rect">
            <a:avLst/>
          </a:prstGeom>
          <a:noFill/>
          <a:ln>
            <a:noFill/>
          </a:ln>
        </p:spPr>
      </p:pic>
      <p:sp>
        <p:nvSpPr>
          <p:cNvPr id="399" name="Google Shape;399;p28"/>
          <p:cNvSpPr txBox="1"/>
          <p:nvPr/>
        </p:nvSpPr>
        <p:spPr>
          <a:xfrm>
            <a:off x="2887186" y="5771408"/>
            <a:ext cx="234307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632523"/>
              </a:buClr>
              <a:buSzPts val="3600"/>
              <a:buFont typeface="Calibri"/>
              <a:buNone/>
            </a:pPr>
            <a:r>
              <a:rPr b="1" lang="en-US" sz="3600">
                <a:solidFill>
                  <a:srgbClr val="632523"/>
                </a:solidFill>
                <a:latin typeface="Calibri"/>
                <a:ea typeface="Calibri"/>
                <a:cs typeface="Calibri"/>
                <a:sym typeface="Calibri"/>
              </a:rPr>
              <a:t>10 Minutes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9"/>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u="sng">
              <a:latin typeface="Calibri"/>
              <a:ea typeface="Calibri"/>
              <a:cs typeface="Calibri"/>
              <a:sym typeface="Calibri"/>
            </a:endParaRPr>
          </a:p>
        </p:txBody>
      </p:sp>
      <p:sp>
        <p:nvSpPr>
          <p:cNvPr id="406" name="Google Shape;406;p29"/>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ctr">
              <a:spcBef>
                <a:spcPts val="800"/>
              </a:spcBef>
              <a:spcAft>
                <a:spcPts val="0"/>
              </a:spcAft>
              <a:buClr>
                <a:srgbClr val="632523"/>
              </a:buClr>
              <a:buSzPts val="4000"/>
              <a:buNone/>
            </a:pPr>
            <a:r>
              <a:rPr b="1" lang="en-US" sz="4000" u="sng"/>
              <a:t>DETERMINING AND </a:t>
            </a:r>
            <a:endParaRPr/>
          </a:p>
          <a:p>
            <a:pPr indent="0" lvl="0" marL="0" rtl="0" algn="ctr">
              <a:spcBef>
                <a:spcPts val="800"/>
              </a:spcBef>
              <a:spcAft>
                <a:spcPts val="0"/>
              </a:spcAft>
              <a:buClr>
                <a:srgbClr val="632523"/>
              </a:buClr>
              <a:buSzPts val="4000"/>
              <a:buNone/>
            </a:pPr>
            <a:r>
              <a:rPr b="1" lang="en-US" sz="4000" u="sng"/>
              <a:t>ALIGNING PRIORITIES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ctrTitle"/>
          </p:nvPr>
        </p:nvSpPr>
        <p:spPr>
          <a:xfrm>
            <a:off x="3170712" y="629440"/>
            <a:ext cx="6262948" cy="5510100"/>
          </a:xfrm>
          <a:prstGeom prst="rect">
            <a:avLst/>
          </a:prstGeom>
          <a:noFill/>
          <a:ln>
            <a:noFill/>
          </a:ln>
        </p:spPr>
        <p:txBody>
          <a:bodyPr anchorCtr="0" anchor="ctr" bIns="45700" lIns="91425" spcFirstLastPara="1" rIns="91425" wrap="square" tIns="45700">
            <a:noAutofit/>
          </a:bodyPr>
          <a:lstStyle/>
          <a:p>
            <a:pPr indent="0" lvl="0" marL="457200" marR="0" rtl="0" algn="ctr">
              <a:spcBef>
                <a:spcPts val="0"/>
              </a:spcBef>
              <a:spcAft>
                <a:spcPts val="0"/>
              </a:spcAft>
              <a:buNone/>
            </a:pPr>
            <a:br>
              <a:rPr lang="en-US" sz="3600">
                <a:solidFill>
                  <a:srgbClr val="632523"/>
                </a:solidFill>
              </a:rPr>
            </a:br>
            <a:r>
              <a:rPr lang="en-US" sz="3600">
                <a:solidFill>
                  <a:srgbClr val="632523"/>
                </a:solidFill>
              </a:rPr>
              <a:t>INTRODUCTIONS</a:t>
            </a:r>
            <a:br>
              <a:rPr lang="en-US" sz="3600">
                <a:solidFill>
                  <a:srgbClr val="632523"/>
                </a:solidFill>
              </a:rPr>
            </a:br>
            <a:br>
              <a:rPr lang="en-US" sz="3600">
                <a:solidFill>
                  <a:srgbClr val="632523"/>
                </a:solidFill>
              </a:rPr>
            </a:br>
            <a:r>
              <a:rPr lang="en-US" sz="2800" u="sng">
                <a:solidFill>
                  <a:srgbClr val="632523"/>
                </a:solidFill>
              </a:rPr>
              <a:t>WORK GROUP</a:t>
            </a:r>
            <a:br>
              <a:rPr lang="en-US" sz="3600">
                <a:solidFill>
                  <a:srgbClr val="632523"/>
                </a:solidFill>
              </a:rPr>
            </a:br>
            <a:r>
              <a:rPr lang="en-US" sz="1800">
                <a:latin typeface="Calibri"/>
                <a:ea typeface="Calibri"/>
                <a:cs typeface="Calibri"/>
                <a:sym typeface="Calibri"/>
              </a:rPr>
              <a:t>Carrie Dorski, NWTC Artisan Center</a:t>
            </a:r>
            <a:br>
              <a:rPr lang="en-US" sz="1800">
                <a:latin typeface="Calibri"/>
                <a:ea typeface="Calibri"/>
                <a:cs typeface="Calibri"/>
                <a:sym typeface="Calibri"/>
              </a:rPr>
            </a:br>
            <a:r>
              <a:rPr lang="en-US" sz="1800">
                <a:latin typeface="Calibri"/>
                <a:ea typeface="Calibri"/>
                <a:cs typeface="Calibri"/>
                <a:sym typeface="Calibri"/>
              </a:rPr>
              <a:t>Laura Schley, Green Bay Public Art Commission</a:t>
            </a:r>
            <a:br>
              <a:rPr lang="en-US" sz="1800">
                <a:latin typeface="Calibri"/>
                <a:ea typeface="Calibri"/>
                <a:cs typeface="Calibri"/>
                <a:sym typeface="Calibri"/>
              </a:rPr>
            </a:br>
            <a:r>
              <a:rPr lang="en-US" sz="1800">
                <a:latin typeface="Calibri"/>
                <a:ea typeface="Calibri"/>
                <a:cs typeface="Calibri"/>
                <a:sym typeface="Calibri"/>
              </a:rPr>
              <a:t>Kelli Strickland, The Weidner at UW – Green Bay </a:t>
            </a:r>
            <a:br>
              <a:rPr lang="en-US" sz="1800">
                <a:latin typeface="Calibri"/>
                <a:ea typeface="Calibri"/>
                <a:cs typeface="Calibri"/>
                <a:sym typeface="Calibri"/>
              </a:rPr>
            </a:br>
            <a:r>
              <a:rPr lang="en-US" sz="1800">
                <a:latin typeface="Calibri"/>
                <a:ea typeface="Calibri"/>
                <a:cs typeface="Calibri"/>
                <a:sym typeface="Calibri"/>
              </a:rPr>
              <a:t>and leader of BAACA</a:t>
            </a:r>
            <a:br>
              <a:rPr lang="en-US" sz="1800">
                <a:latin typeface="Calibri"/>
                <a:ea typeface="Calibri"/>
                <a:cs typeface="Calibri"/>
                <a:sym typeface="Calibri"/>
              </a:rPr>
            </a:br>
            <a:br>
              <a:rPr lang="en-US" sz="3600">
                <a:solidFill>
                  <a:srgbClr val="632523"/>
                </a:solidFill>
              </a:rPr>
            </a:br>
            <a:br>
              <a:rPr lang="en-US" sz="3600">
                <a:solidFill>
                  <a:srgbClr val="632523"/>
                </a:solidFill>
              </a:rPr>
            </a:br>
            <a:endParaRPr sz="3600">
              <a:solidFill>
                <a:srgbClr val="632523"/>
              </a:solidFill>
            </a:endParaRPr>
          </a:p>
        </p:txBody>
      </p:sp>
      <p:pic>
        <p:nvPicPr>
          <p:cNvPr id="108" name="Google Shape;108;p3"/>
          <p:cNvPicPr preferRelativeResize="0"/>
          <p:nvPr/>
        </p:nvPicPr>
        <p:blipFill rotWithShape="1">
          <a:blip r:embed="rId3">
            <a:alphaModFix/>
          </a:blip>
          <a:srcRect b="0" l="0" r="0" t="0"/>
          <a:stretch/>
        </p:blipFill>
        <p:spPr>
          <a:xfrm>
            <a:off x="1" y="152399"/>
            <a:ext cx="3277590" cy="6553201"/>
          </a:xfrm>
          <a:prstGeom prst="rect">
            <a:avLst/>
          </a:prstGeom>
          <a:noFill/>
          <a:ln>
            <a:noFill/>
          </a:ln>
        </p:spPr>
      </p:pic>
      <p:cxnSp>
        <p:nvCxnSpPr>
          <p:cNvPr id="109" name="Google Shape;109;p3"/>
          <p:cNvCxnSpPr/>
          <p:nvPr/>
        </p:nvCxnSpPr>
        <p:spPr>
          <a:xfrm>
            <a:off x="381000" y="6705600"/>
            <a:ext cx="8534400" cy="0"/>
          </a:xfrm>
          <a:prstGeom prst="straightConnector1">
            <a:avLst/>
          </a:prstGeom>
          <a:noFill/>
          <a:ln cap="flat" cmpd="sng" w="15875">
            <a:solidFill>
              <a:srgbClr val="92D050"/>
            </a:solidFill>
            <a:prstDash val="solid"/>
            <a:round/>
            <a:headEnd len="sm" w="sm" type="none"/>
            <a:tailEnd len="sm" w="sm" type="none"/>
          </a:ln>
        </p:spPr>
      </p:cxnSp>
      <p:sp>
        <p:nvSpPr>
          <p:cNvPr id="110" name="Google Shape;110;p3"/>
          <p:cNvSpPr txBox="1"/>
          <p:nvPr/>
        </p:nvSpPr>
        <p:spPr>
          <a:xfrm>
            <a:off x="6092042" y="39901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0"/>
          <p:cNvSpPr txBox="1"/>
          <p:nvPr>
            <p:ph type="title"/>
          </p:nvPr>
        </p:nvSpPr>
        <p:spPr>
          <a:xfrm>
            <a:off x="152400" y="483326"/>
            <a:ext cx="8915400" cy="1083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CREATIVE SECTOR PRIORITIES</a:t>
            </a:r>
            <a:endParaRPr/>
          </a:p>
        </p:txBody>
      </p:sp>
      <p:graphicFrame>
        <p:nvGraphicFramePr>
          <p:cNvPr id="413" name="Google Shape;413;p30"/>
          <p:cNvGraphicFramePr/>
          <p:nvPr/>
        </p:nvGraphicFramePr>
        <p:xfrm>
          <a:off x="1852551" y="1282536"/>
          <a:ext cx="3000000" cy="3000000"/>
        </p:xfrm>
        <a:graphic>
          <a:graphicData uri="http://schemas.openxmlformats.org/drawingml/2006/table">
            <a:tbl>
              <a:tblPr>
                <a:noFill/>
                <a:tableStyleId>{5460AAE6-E041-4165-8129-346E4563889D}</a:tableStyleId>
              </a:tblPr>
              <a:tblGrid>
                <a:gridCol w="3633225"/>
                <a:gridCol w="613775"/>
                <a:gridCol w="613775"/>
                <a:gridCol w="613775"/>
              </a:tblGrid>
              <a:tr h="26852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CREATIVE SECTOR PRIORITIES (from Recommendations)</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1st 3 years</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3 years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Community Priorities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r>
              <a:tr h="402800">
                <a:tc>
                  <a:txBody>
                    <a:bodyPr/>
                    <a:lstStyle/>
                    <a:p>
                      <a:pPr indent="0" lvl="0" marL="0" marR="0" rtl="0" algn="l">
                        <a:spcBef>
                          <a:spcPts val="0"/>
                        </a:spcBef>
                        <a:spcAft>
                          <a:spcPts val="0"/>
                        </a:spcAft>
                        <a:buNone/>
                      </a:pPr>
                      <a:r>
                        <a:rPr b="1" i="0" lang="en-US" sz="700" u="sng" cap="none" strike="noStrike">
                          <a:solidFill>
                            <a:srgbClr val="000000"/>
                          </a:solidFill>
                          <a:latin typeface="Calibri"/>
                          <a:ea typeface="Calibri"/>
                          <a:cs typeface="Calibri"/>
                          <a:sym typeface="Calibri"/>
                        </a:rPr>
                        <a:t>TALENT: CELEBRATE TALENT</a:t>
                      </a:r>
                      <a:r>
                        <a:rPr b="1" i="0" lang="en-US" sz="700" u="none" cap="none" strike="noStrike">
                          <a:solidFill>
                            <a:srgbClr val="000000"/>
                          </a:solidFill>
                          <a:latin typeface="Calibri"/>
                          <a:ea typeface="Calibri"/>
                          <a:cs typeface="Calibri"/>
                          <a:sym typeface="Calibri"/>
                        </a:rPr>
                        <a:t>…by identifying, promoting, and engaging the multi-faceted talent pool throughout the region to reach its highest potential as creatives and contributors to community life.</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0B4"/>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280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QUICK WIN: Build out the asset map to include all individual and organizational creatives and produce a directory of resources. Link creatives with current space occupation.</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55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330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QUICK WIN: Invite creatives (of all types) onto government and other community committees to be actively engaged in problem solving and advancing the civic agenda more innovatively.</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55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540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QUICK WIN: Establish a promotional awareness campaign focusing on the range and availability of creative talent in the region – a ‘create locally’ message.</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55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9222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QUICK WIN: Invite creatives of all types and sectors to engage and contribute to the organization of the leadership structure.</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55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852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Educate the public and the sector about the breadth of talent and broad perceptions of the arts across Greater Green Bay.</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637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852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Develop a career talent pipeline of resources; education, training, mentorship, entrepreneurship.</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637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2800">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Connect creatives to the corporate sector for artists-in-residence, creative activities to draw workers back into offices, art collections in workplaces, etc.</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637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852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Develop an ‘artists fund’ to sustain and advance broad and deep creative talent.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637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852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Support K-16 creative arts educational tracts and continual infusion of arts into the larger curriculum.</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637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852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Ensure that the leadership coalition places high priority on creative artist development.</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6375">
                <a:tc>
                  <a:txBody>
                    <a:bodyPr/>
                    <a:lstStyle/>
                    <a:p>
                      <a:pPr indent="0" lvl="0" marL="0" marR="0" rtl="0" algn="l">
                        <a:spcBef>
                          <a:spcPts val="0"/>
                        </a:spcBef>
                        <a:spcAft>
                          <a:spcPts val="0"/>
                        </a:spcAft>
                        <a:buNone/>
                      </a:pPr>
                      <a:r>
                        <a:rPr b="1" i="0" lang="en-US" sz="700" u="none" cap="none" strike="noStrike">
                          <a:solidFill>
                            <a:srgbClr val="000000"/>
                          </a:solidFill>
                          <a:latin typeface="Calibri"/>
                          <a:ea typeface="Calibri"/>
                          <a:cs typeface="Calibri"/>
                          <a:sym typeface="Calibri"/>
                        </a:rPr>
                        <a:t> </a:t>
                      </a:r>
                      <a:endParaRPr/>
                    </a:p>
                  </a:txBody>
                  <a:tcPr marT="5500" marB="0" marR="5500" marL="5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700" u="none" cap="none" strike="noStrike">
                          <a:solidFill>
                            <a:srgbClr val="000000"/>
                          </a:solidFill>
                          <a:latin typeface="Calibri"/>
                          <a:ea typeface="Calibri"/>
                          <a:cs typeface="Calibri"/>
                          <a:sym typeface="Calibri"/>
                        </a:rPr>
                        <a:t> </a:t>
                      </a:r>
                      <a:endParaRPr/>
                    </a:p>
                  </a:txBody>
                  <a:tcPr marT="5500" marB="0" marR="5500" marL="55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1"/>
          <p:cNvSpPr txBox="1"/>
          <p:nvPr>
            <p:ph type="title"/>
          </p:nvPr>
        </p:nvSpPr>
        <p:spPr>
          <a:xfrm>
            <a:off x="152400" y="483326"/>
            <a:ext cx="8915400" cy="1083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CREATIVE SECTOR PRIORITIES</a:t>
            </a:r>
            <a:endParaRPr/>
          </a:p>
        </p:txBody>
      </p:sp>
      <p:graphicFrame>
        <p:nvGraphicFramePr>
          <p:cNvPr id="420" name="Google Shape;420;p31"/>
          <p:cNvGraphicFramePr/>
          <p:nvPr/>
        </p:nvGraphicFramePr>
        <p:xfrm>
          <a:off x="1650671" y="1294410"/>
          <a:ext cx="3000000" cy="3000000"/>
        </p:xfrm>
        <a:graphic>
          <a:graphicData uri="http://schemas.openxmlformats.org/drawingml/2006/table">
            <a:tbl>
              <a:tblPr>
                <a:noFill/>
                <a:tableStyleId>{5460AAE6-E041-4165-8129-346E4563889D}</a:tableStyleId>
              </a:tblPr>
              <a:tblGrid>
                <a:gridCol w="3641100"/>
                <a:gridCol w="615100"/>
                <a:gridCol w="615100"/>
                <a:gridCol w="615100"/>
              </a:tblGrid>
              <a:tr h="561925">
                <a:tc>
                  <a:txBody>
                    <a:bodyPr/>
                    <a:lstStyle/>
                    <a:p>
                      <a:pPr indent="0" lvl="0" marL="0" marR="0" rtl="0" algn="l">
                        <a:spcBef>
                          <a:spcPts val="0"/>
                        </a:spcBef>
                        <a:spcAft>
                          <a:spcPts val="0"/>
                        </a:spcAft>
                        <a:buNone/>
                      </a:pPr>
                      <a:r>
                        <a:rPr b="1" i="0" lang="en-US" sz="600" u="sng" cap="none" strike="noStrike">
                          <a:solidFill>
                            <a:srgbClr val="000000"/>
                          </a:solidFill>
                          <a:latin typeface="Calibri"/>
                          <a:ea typeface="Calibri"/>
                          <a:cs typeface="Calibri"/>
                          <a:sym typeface="Calibri"/>
                        </a:rPr>
                        <a:t>SUPPORT ENVIRONMENT: CULTIVATE SUPPORT ENVIRONMENT</a:t>
                      </a:r>
                      <a:r>
                        <a:rPr b="1" i="0" lang="en-US" sz="600" u="none" cap="none" strike="noStrike">
                          <a:solidFill>
                            <a:srgbClr val="000000"/>
                          </a:solidFill>
                          <a:latin typeface="Calibri"/>
                          <a:ea typeface="Calibri"/>
                          <a:cs typeface="Calibri"/>
                          <a:sym typeface="Calibri"/>
                        </a:rPr>
                        <a:t>…by strategizing, sustaining, and expanding the commitment and mechanisms to ensure the resources required to build sector capacity are structured for the longer term, reviewed regularly, and supported within the sector leadership entity.</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23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QUICK WIN: Establish a creative sector leadership organization.</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192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QUICK WIN: Provide a “creative resources” database that allows open public access to find calendar information, a link to the directory (for hiring creatives), talent recruitment information for Greater Green Bay, future event plans to support building collaborations and partnerships and finding talent.</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7150">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Rigorously review the range of non-profit arts and culture organizations for gaps in size, quality, type of art, etc. and determine how best to support building a more well-rounded and robust sector.</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550">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In addition to incorporating a standalone strategy for the creative sector, integrate arts, culture and creative activities throughout the Greater Green Bay Chamber’s Economic Development Strategic Plan based on assessment findings.</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192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Greater Green Bay Community Foundation host a Creative Sector Philanthropic Summit (including venture capital investors) to review assessment results and discuss short and longer-term investment needs – exploring potential range of funding mechanism from a community united arts fund to investment capital</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192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Greater Green Bay Chamber and City of Green Bay host a Creative Sector Development Summit, in partnership with new leadership coalition, to review assessment findings, and economic impact studies to establish a strategy for elevating awareness of the creative sector as a strong and active participant in regional development.</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192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Establish a ‘creative education task force’ to review current K-16 creative curriculum and career opportunities to establish a strategy of expanding commitment and resources to build and support a creative talent pipeline (including technical arts employment and arts administration) of exposure, education, mentorship and career development.</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550">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City of Green Bay and Brown County discuss assessment findings with their departments and strategize how to easily access creatives for decision-making and support the creative sector agenda within government planning.</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Generate partnership with Wisconsin Creative Economy Coalition to form alignment with strategic planning for the creative sector.</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75">
                <a:tc>
                  <a:txBody>
                    <a:bodyPr/>
                    <a:lstStyle/>
                    <a:p>
                      <a:pPr indent="0" lvl="0" marL="0" marR="0" rtl="0" algn="l">
                        <a:spcBef>
                          <a:spcPts val="0"/>
                        </a:spcBef>
                        <a:spcAft>
                          <a:spcPts val="0"/>
                        </a:spcAft>
                        <a:buNone/>
                      </a:pPr>
                      <a:r>
                        <a:rPr b="1" i="0" lang="en-US" sz="600" u="none" cap="none" strike="noStrike">
                          <a:solidFill>
                            <a:srgbClr val="000000"/>
                          </a:solidFill>
                          <a:latin typeface="Calibri"/>
                          <a:ea typeface="Calibri"/>
                          <a:cs typeface="Calibri"/>
                          <a:sym typeface="Calibri"/>
                        </a:rPr>
                        <a:t> </a:t>
                      </a:r>
                      <a:endParaRPr/>
                    </a:p>
                  </a:txBody>
                  <a:tcPr marT="4625" marB="0" marR="4625" marL="4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600" u="none" cap="none" strike="noStrike">
                          <a:solidFill>
                            <a:srgbClr val="000000"/>
                          </a:solidFill>
                          <a:latin typeface="Calibri"/>
                          <a:ea typeface="Calibri"/>
                          <a:cs typeface="Calibri"/>
                          <a:sym typeface="Calibri"/>
                        </a:rPr>
                        <a:t> </a:t>
                      </a:r>
                      <a:endParaRPr/>
                    </a:p>
                  </a:txBody>
                  <a:tcPr marT="4625" marB="0" marR="4625" marL="4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2"/>
          <p:cNvSpPr txBox="1"/>
          <p:nvPr>
            <p:ph type="title"/>
          </p:nvPr>
        </p:nvSpPr>
        <p:spPr>
          <a:xfrm>
            <a:off x="152400" y="483326"/>
            <a:ext cx="8915400" cy="1083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CREATIVE SECTOR PRIORITIES</a:t>
            </a:r>
            <a:endParaRPr/>
          </a:p>
        </p:txBody>
      </p:sp>
      <p:graphicFrame>
        <p:nvGraphicFramePr>
          <p:cNvPr id="427" name="Google Shape;427;p32"/>
          <p:cNvGraphicFramePr/>
          <p:nvPr/>
        </p:nvGraphicFramePr>
        <p:xfrm>
          <a:off x="1270661" y="1330036"/>
          <a:ext cx="3000000" cy="3000000"/>
        </p:xfrm>
        <a:graphic>
          <a:graphicData uri="http://schemas.openxmlformats.org/drawingml/2006/table">
            <a:tbl>
              <a:tblPr>
                <a:noFill/>
                <a:tableStyleId>{5460AAE6-E041-4165-8129-346E4563889D}</a:tableStyleId>
              </a:tblPr>
              <a:tblGrid>
                <a:gridCol w="4120150"/>
                <a:gridCol w="696025"/>
                <a:gridCol w="696025"/>
                <a:gridCol w="696025"/>
              </a:tblGrid>
              <a:tr h="716425">
                <a:tc>
                  <a:txBody>
                    <a:bodyPr/>
                    <a:lstStyle/>
                    <a:p>
                      <a:pPr indent="0" lvl="0" marL="0" marR="0" rtl="0" algn="l">
                        <a:spcBef>
                          <a:spcPts val="0"/>
                        </a:spcBef>
                        <a:spcAft>
                          <a:spcPts val="0"/>
                        </a:spcAft>
                        <a:buNone/>
                      </a:pPr>
                      <a:r>
                        <a:rPr b="1" i="0" lang="en-US" sz="900" u="sng" cap="none" strike="noStrike">
                          <a:solidFill>
                            <a:srgbClr val="000000"/>
                          </a:solidFill>
                          <a:latin typeface="Calibri"/>
                          <a:ea typeface="Calibri"/>
                          <a:cs typeface="Calibri"/>
                          <a:sym typeface="Calibri"/>
                        </a:rPr>
                        <a:t>COMMUNITY CONNECTIONS: INTEGRATE COMMUNITY CONNECTIONS</a:t>
                      </a:r>
                      <a:r>
                        <a:rPr b="1" i="0" lang="en-US" sz="900" u="none" cap="none" strike="noStrike">
                          <a:solidFill>
                            <a:srgbClr val="000000"/>
                          </a:solidFill>
                          <a:latin typeface="Calibri"/>
                          <a:ea typeface="Calibri"/>
                          <a:cs typeface="Calibri"/>
                          <a:sym typeface="Calibri"/>
                        </a:rPr>
                        <a:t>…by including, collaborating, and activating activities across the region that develop partnerships and activities designed to deepen resident inclusion, access, celebration, engagement, and civic pride.</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7300">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QUICK WIN: Integrate more creative activities into community events to raise awareness, directly market artists and showcase talent and creative options available.</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3400">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Provide access to a wider array of integrated creative activities year-round.</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7300">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Develop partnerships with local businesses, neighborhood associations and cultural associations to build a creative agenda together with the sector’s leadership entity.</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7300">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Strategize and develop integrated arts districts across the region – opportunity to build connection across a community divided by water and railroad tracks.</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8200">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Involve creative sector leadership entity when planning neighborhood development.</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3200">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Utilize the creative sector asset map to include neighborhood organizations, festivals, and events – identify gaps and opportunities to bring together individuals of diverse backgrounds, cultures and belief systems.</a:t>
                      </a:r>
                      <a:br>
                        <a:rPr b="1" i="0" lang="en-US" sz="900" u="none" cap="none" strike="noStrike">
                          <a:solidFill>
                            <a:srgbClr val="000000"/>
                          </a:solidFill>
                          <a:latin typeface="Calibri"/>
                          <a:ea typeface="Calibri"/>
                          <a:cs typeface="Calibri"/>
                          <a:sym typeface="Calibri"/>
                        </a:rPr>
                      </a:br>
                      <a:endParaRPr b="1" i="0" sz="900" u="none" cap="none" strike="noStrike">
                        <a:solidFill>
                          <a:srgbClr val="000000"/>
                        </a:solidFill>
                        <a:latin typeface="Calibri"/>
                        <a:ea typeface="Calibri"/>
                        <a:cs typeface="Calibri"/>
                        <a:sym typeface="Calibri"/>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9100">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City to develop an artist live/workspace program.</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rPr b="1" i="0" lang="en-US" sz="900" u="none" cap="none" strike="noStrike">
                          <a:solidFill>
                            <a:srgbClr val="000000"/>
                          </a:solidFill>
                          <a:latin typeface="Calibri"/>
                          <a:ea typeface="Calibri"/>
                          <a:cs typeface="Calibri"/>
                          <a:sym typeface="Calibri"/>
                        </a:rPr>
                        <a:t> </a:t>
                      </a:r>
                      <a:endParaRPr/>
                    </a:p>
                  </a:txBody>
                  <a:tcPr marT="7400" marB="0" marR="7400" marL="7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Calibri"/>
                          <a:ea typeface="Calibri"/>
                          <a:cs typeface="Calibri"/>
                          <a:sym typeface="Calibri"/>
                        </a:rPr>
                        <a:t> </a:t>
                      </a:r>
                      <a:endParaRPr/>
                    </a:p>
                  </a:txBody>
                  <a:tcPr marT="7400" marB="0" marR="7400" marL="7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75">
                <a:tc>
                  <a:txBody>
                    <a:bodyPr/>
                    <a:lstStyle/>
                    <a:p>
                      <a:pPr indent="0" lvl="0" marL="0" marR="0" rtl="0" algn="l">
                        <a:spcBef>
                          <a:spcPts val="0"/>
                        </a:spcBef>
                        <a:spcAft>
                          <a:spcPts val="0"/>
                        </a:spcAft>
                        <a:buNone/>
                      </a:pPr>
                      <a:r>
                        <a:t/>
                      </a:r>
                      <a:endParaRPr b="0" i="0" sz="900" u="none" cap="none" strike="noStrike">
                        <a:solidFill>
                          <a:srgbClr val="000000"/>
                        </a:solidFill>
                        <a:latin typeface="Calibri"/>
                        <a:ea typeface="Calibri"/>
                        <a:cs typeface="Calibri"/>
                        <a:sym typeface="Calibri"/>
                      </a:endParaRPr>
                    </a:p>
                  </a:txBody>
                  <a:tcPr marT="7400" marB="0" marR="7400" marL="74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900" u="none" cap="none" strike="noStrike">
                        <a:solidFill>
                          <a:srgbClr val="000000"/>
                        </a:solidFill>
                        <a:latin typeface="Calibri"/>
                        <a:ea typeface="Calibri"/>
                        <a:cs typeface="Calibri"/>
                        <a:sym typeface="Calibri"/>
                      </a:endParaRPr>
                    </a:p>
                  </a:txBody>
                  <a:tcPr marT="7400" marB="0" marR="7400" marL="74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900" u="none" cap="none" strike="noStrike">
                        <a:solidFill>
                          <a:srgbClr val="000000"/>
                        </a:solidFill>
                        <a:latin typeface="Calibri"/>
                        <a:ea typeface="Calibri"/>
                        <a:cs typeface="Calibri"/>
                        <a:sym typeface="Calibri"/>
                      </a:endParaRPr>
                    </a:p>
                  </a:txBody>
                  <a:tcPr marT="7400" marB="0" marR="7400" marL="74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900" u="none" cap="none" strike="noStrike">
                        <a:solidFill>
                          <a:srgbClr val="000000"/>
                        </a:solidFill>
                        <a:latin typeface="Calibri"/>
                        <a:ea typeface="Calibri"/>
                        <a:cs typeface="Calibri"/>
                        <a:sym typeface="Calibri"/>
                      </a:endParaRPr>
                    </a:p>
                  </a:txBody>
                  <a:tcPr marT="7400" marB="0" marR="7400" marL="74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3"/>
          <p:cNvSpPr txBox="1"/>
          <p:nvPr>
            <p:ph type="title"/>
          </p:nvPr>
        </p:nvSpPr>
        <p:spPr>
          <a:xfrm>
            <a:off x="152400" y="352698"/>
            <a:ext cx="8915400" cy="121416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COMMUNITY PRIORITIES </a:t>
            </a:r>
            <a:endParaRPr/>
          </a:p>
        </p:txBody>
      </p:sp>
      <p:graphicFrame>
        <p:nvGraphicFramePr>
          <p:cNvPr id="434" name="Google Shape;434;p33"/>
          <p:cNvGraphicFramePr/>
          <p:nvPr/>
        </p:nvGraphicFramePr>
        <p:xfrm>
          <a:off x="2648197" y="1235034"/>
          <a:ext cx="3000000" cy="3000000"/>
        </p:xfrm>
        <a:graphic>
          <a:graphicData uri="http://schemas.openxmlformats.org/drawingml/2006/table">
            <a:tbl>
              <a:tblPr>
                <a:noFill/>
                <a:tableStyleId>{5460AAE6-E041-4165-8129-346E4563889D}</a:tableStyleId>
              </a:tblPr>
              <a:tblGrid>
                <a:gridCol w="328925"/>
                <a:gridCol w="3791800"/>
              </a:tblGrid>
              <a:tr h="500750">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 </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300" u="sng" cap="none" strike="noStrike">
                          <a:solidFill>
                            <a:srgbClr val="FFFFFF"/>
                          </a:solidFill>
                          <a:latin typeface="Calibri"/>
                          <a:ea typeface="Calibri"/>
                          <a:cs typeface="Calibri"/>
                          <a:sym typeface="Calibri"/>
                        </a:rPr>
                        <a:t>COMMUNITY PRIORITIES (</a:t>
                      </a:r>
                      <a:r>
                        <a:rPr b="1" i="0" lang="en-US" sz="1300" u="none" cap="none" strike="noStrike">
                          <a:solidFill>
                            <a:srgbClr val="FFFFFF"/>
                          </a:solidFill>
                          <a:latin typeface="Calibri"/>
                          <a:ea typeface="Calibri"/>
                          <a:cs typeface="Calibri"/>
                          <a:sym typeface="Calibri"/>
                        </a:rPr>
                        <a:t>as generated by the City, Chamber, LIFE Study)</a:t>
                      </a:r>
                      <a:endParaRPr b="1" i="0" sz="1300" u="sng" cap="none" strike="noStrike">
                        <a:solidFill>
                          <a:srgbClr val="FFFFFF"/>
                        </a:solidFill>
                        <a:latin typeface="Calibri"/>
                        <a:ea typeface="Calibri"/>
                        <a:cs typeface="Calibri"/>
                        <a:sym typeface="Calibri"/>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r>
              <a:tr h="25037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A</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place-based creative activities</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3414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B</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space activation</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14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C</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public art</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3414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D</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local tourism</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037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E</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economic enhancement</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3414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F</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quality of life </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0400">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G</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community seeking inclusion and more diverse opportunities</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60317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H</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building a strong local identity rich in arts, culture and engaging creative activities</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107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J</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attracting and retaining talent</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409700">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K</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increasing neighborhood connections</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6600">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L</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accelerate downtown and urban development</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54627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M</a:t>
                      </a:r>
                      <a:endParaRPr/>
                    </a:p>
                  </a:txBody>
                  <a:tcPr marT="7850" marB="0" marR="7850" marL="78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ecosystem for innovation and entrepreneurship</a:t>
                      </a:r>
                      <a:endParaRPr/>
                    </a:p>
                  </a:txBody>
                  <a:tcPr marT="7850" marB="0" marR="7850" marL="7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4"/>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u="sng">
                <a:latin typeface="Calibri"/>
                <a:ea typeface="Calibri"/>
                <a:cs typeface="Calibri"/>
                <a:sym typeface="Calibri"/>
              </a:rPr>
              <a:t>DESIRED OUTCOMES</a:t>
            </a:r>
            <a:endParaRPr/>
          </a:p>
        </p:txBody>
      </p:sp>
      <p:sp>
        <p:nvSpPr>
          <p:cNvPr id="441" name="Google Shape;441;p34"/>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595959"/>
              </a:buClr>
              <a:buSzPts val="3200"/>
              <a:buNone/>
            </a:pPr>
            <a:r>
              <a:rPr lang="en-US">
                <a:solidFill>
                  <a:srgbClr val="595959"/>
                </a:solidFill>
                <a:latin typeface="Calibri"/>
                <a:ea typeface="Calibri"/>
                <a:cs typeface="Calibri"/>
                <a:sym typeface="Calibri"/>
              </a:rPr>
              <a:t>5 yrs from now US NEWS &amp; WORLD REPORT reporter visits Green Bay; heard there is a fabulous creative community here that has given Green Bay international recognition.</a:t>
            </a:r>
            <a:endParaRPr/>
          </a:p>
          <a:p>
            <a:pPr indent="0" lvl="0" marL="0" marR="0" rtl="0" algn="l">
              <a:spcBef>
                <a:spcPts val="0"/>
              </a:spcBef>
              <a:spcAft>
                <a:spcPts val="0"/>
              </a:spcAft>
              <a:buClr>
                <a:srgbClr val="632523"/>
              </a:buClr>
              <a:buSzPts val="3200"/>
              <a:buNone/>
            </a:pPr>
            <a:r>
              <a:t/>
            </a:r>
            <a:endParaRPr>
              <a:solidFill>
                <a:srgbClr val="595959"/>
              </a:solidFill>
              <a:latin typeface="Calibri"/>
              <a:ea typeface="Calibri"/>
              <a:cs typeface="Calibri"/>
              <a:sym typeface="Calibri"/>
            </a:endParaRPr>
          </a:p>
          <a:p>
            <a:pPr indent="0" lvl="0" marL="0" rtl="0" algn="l">
              <a:spcBef>
                <a:spcPts val="640"/>
              </a:spcBef>
              <a:spcAft>
                <a:spcPts val="0"/>
              </a:spcAft>
              <a:buClr>
                <a:srgbClr val="595959"/>
              </a:buClr>
              <a:buSzPts val="3200"/>
              <a:buNone/>
            </a:pPr>
            <a:r>
              <a:rPr i="1" lang="en-US">
                <a:solidFill>
                  <a:srgbClr val="595959"/>
                </a:solidFill>
                <a:latin typeface="Calibri"/>
                <a:ea typeface="Calibri"/>
                <a:cs typeface="Calibri"/>
                <a:sym typeface="Calibri"/>
              </a:rPr>
              <a:t>Asks</a:t>
            </a:r>
            <a:r>
              <a:rPr lang="en-US">
                <a:solidFill>
                  <a:srgbClr val="595959"/>
                </a:solidFill>
                <a:latin typeface="Calibri"/>
                <a:ea typeface="Calibri"/>
                <a:cs typeface="Calibri"/>
                <a:sym typeface="Calibri"/>
              </a:rPr>
              <a:t>: Describe how GGB looks and feels in 2028 as a result of the input of the creative sector. (e.g. List the ways GGB changed in these past 5 years.) </a:t>
            </a:r>
            <a:endParaRPr>
              <a:solidFill>
                <a:srgbClr val="595959"/>
              </a:solidFill>
              <a:latin typeface="Calibri"/>
              <a:ea typeface="Calibri"/>
              <a:cs typeface="Calibri"/>
              <a:sym typeface="Calibri"/>
            </a:endParaRPr>
          </a:p>
          <a:p>
            <a:pPr indent="0" lvl="0" marL="0" rtl="0" algn="ctr">
              <a:spcBef>
                <a:spcPts val="560"/>
              </a:spcBef>
              <a:spcAft>
                <a:spcPts val="0"/>
              </a:spcAft>
              <a:buClr>
                <a:srgbClr val="632523"/>
              </a:buClr>
              <a:buSzPts val="2800"/>
              <a:buNone/>
            </a:pPr>
            <a:r>
              <a:t/>
            </a:r>
            <a:endParaRPr b="1" sz="2800">
              <a:solidFill>
                <a:srgbClr val="59595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5"/>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u="sng">
              <a:latin typeface="Calibri"/>
              <a:ea typeface="Calibri"/>
              <a:cs typeface="Calibri"/>
              <a:sym typeface="Calibri"/>
            </a:endParaRPr>
          </a:p>
        </p:txBody>
      </p:sp>
      <p:sp>
        <p:nvSpPr>
          <p:cNvPr id="448" name="Google Shape;448;p35"/>
          <p:cNvSpPr txBox="1"/>
          <p:nvPr>
            <p:ph idx="1" type="body"/>
          </p:nvPr>
        </p:nvSpPr>
        <p:spPr>
          <a:xfrm>
            <a:off x="-1267696" y="1470365"/>
            <a:ext cx="11368897" cy="6377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ctr">
              <a:spcBef>
                <a:spcPts val="800"/>
              </a:spcBef>
              <a:spcAft>
                <a:spcPts val="0"/>
              </a:spcAft>
              <a:buClr>
                <a:srgbClr val="632523"/>
              </a:buClr>
              <a:buSzPts val="4000"/>
              <a:buNone/>
            </a:pPr>
            <a:r>
              <a:t/>
            </a:r>
            <a:endParaRPr b="1" sz="4000" u="sng"/>
          </a:p>
          <a:p>
            <a:pPr indent="0" lvl="0" marL="0" rtl="0" algn="ctr">
              <a:spcBef>
                <a:spcPts val="800"/>
              </a:spcBef>
              <a:spcAft>
                <a:spcPts val="0"/>
              </a:spcAft>
              <a:buClr>
                <a:srgbClr val="632523"/>
              </a:buClr>
              <a:buSzPts val="4000"/>
              <a:buNone/>
            </a:pPr>
            <a:r>
              <a:rPr b="1" lang="en-US" sz="4000"/>
              <a:t>BREAK  (10 </a:t>
            </a:r>
            <a:endParaRPr/>
          </a:p>
          <a:p>
            <a:pPr indent="0" lvl="0" marL="0" rtl="0" algn="ctr">
              <a:spcBef>
                <a:spcPts val="800"/>
              </a:spcBef>
              <a:spcAft>
                <a:spcPts val="0"/>
              </a:spcAft>
              <a:buClr>
                <a:srgbClr val="632523"/>
              </a:buClr>
              <a:buSzPts val="4000"/>
              <a:buNone/>
            </a:pPr>
            <a:r>
              <a:t/>
            </a:r>
            <a:endParaRPr b="1" sz="4000"/>
          </a:p>
          <a:p>
            <a:pPr indent="0" lvl="0" marL="0" rtl="0" algn="ctr">
              <a:spcBef>
                <a:spcPts val="800"/>
              </a:spcBef>
              <a:spcAft>
                <a:spcPts val="0"/>
              </a:spcAft>
              <a:buClr>
                <a:srgbClr val="632523"/>
              </a:buClr>
              <a:buSzPts val="4000"/>
              <a:buNone/>
            </a:pPr>
            <a:r>
              <a:rPr b="1" lang="en-US" sz="4000"/>
              <a:t>10 Minutes</a:t>
            </a:r>
            <a:endParaRPr/>
          </a:p>
        </p:txBody>
      </p:sp>
      <p:pic>
        <p:nvPicPr>
          <p:cNvPr descr="Take A Break&quot; Images – Browse 12,532 Stock Photos, Vectors, and Video |  Adobe Stock" id="449" name="Google Shape;449;p35"/>
          <p:cNvPicPr preferRelativeResize="0"/>
          <p:nvPr/>
        </p:nvPicPr>
        <p:blipFill rotWithShape="1">
          <a:blip r:embed="rId3">
            <a:alphaModFix/>
          </a:blip>
          <a:srcRect b="0" l="0" r="0" t="0"/>
          <a:stretch/>
        </p:blipFill>
        <p:spPr>
          <a:xfrm>
            <a:off x="1389413" y="2043738"/>
            <a:ext cx="6941781" cy="243325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6"/>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u="sng">
                <a:latin typeface="Calibri"/>
                <a:ea typeface="Calibri"/>
                <a:cs typeface="Calibri"/>
                <a:sym typeface="Calibri"/>
              </a:rPr>
              <a:t>LEADERSHIP STRUCTURE</a:t>
            </a:r>
            <a:endParaRPr/>
          </a:p>
        </p:txBody>
      </p:sp>
      <p:sp>
        <p:nvSpPr>
          <p:cNvPr id="456" name="Google Shape;456;p36"/>
          <p:cNvSpPr txBox="1"/>
          <p:nvPr>
            <p:ph idx="1" type="body"/>
          </p:nvPr>
        </p:nvSpPr>
        <p:spPr>
          <a:xfrm>
            <a:off x="-3799" y="1465539"/>
            <a:ext cx="9071599" cy="5163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95959"/>
              </a:buClr>
              <a:buSzPts val="2400"/>
              <a:buNone/>
            </a:pPr>
            <a:r>
              <a:rPr lang="en-US" sz="2400">
                <a:solidFill>
                  <a:srgbClr val="595959"/>
                </a:solidFill>
                <a:latin typeface="Calibri"/>
                <a:ea typeface="Calibri"/>
                <a:cs typeface="Calibri"/>
                <a:sym typeface="Calibri"/>
              </a:rPr>
              <a:t>We are going to assume we move forward with BAACA</a:t>
            </a:r>
            <a:endParaRPr/>
          </a:p>
          <a:p>
            <a:pPr indent="0" lvl="0" marL="0" marR="0" rtl="0" algn="l">
              <a:spcBef>
                <a:spcPts val="0"/>
              </a:spcBef>
              <a:spcAft>
                <a:spcPts val="0"/>
              </a:spcAft>
              <a:buClr>
                <a:srgbClr val="595959"/>
              </a:buClr>
              <a:buSzPts val="2000"/>
              <a:buNone/>
            </a:pPr>
            <a:r>
              <a:rPr lang="en-US" sz="2000">
                <a:solidFill>
                  <a:srgbClr val="595959"/>
                </a:solidFill>
                <a:latin typeface="Calibri"/>
                <a:ea typeface="Calibri"/>
                <a:cs typeface="Calibri"/>
                <a:sym typeface="Calibri"/>
              </a:rPr>
              <a:t>	</a:t>
            </a:r>
            <a:endParaRPr/>
          </a:p>
          <a:p>
            <a:pPr indent="0" lvl="0" marL="0" rtl="0" algn="l">
              <a:spcBef>
                <a:spcPts val="0"/>
              </a:spcBef>
              <a:spcAft>
                <a:spcPts val="0"/>
              </a:spcAft>
              <a:buClr>
                <a:srgbClr val="595959"/>
              </a:buClr>
              <a:buSzPts val="2400"/>
              <a:buNone/>
            </a:pPr>
            <a:r>
              <a:rPr lang="en-US" sz="2400">
                <a:solidFill>
                  <a:srgbClr val="595959"/>
                </a:solidFill>
                <a:latin typeface="Calibri"/>
                <a:ea typeface="Calibri"/>
                <a:cs typeface="Calibri"/>
                <a:sym typeface="Calibri"/>
              </a:rPr>
              <a:t>1) Who does BAACA serve? Direct or indirect (e.g. members or   	allies)</a:t>
            </a:r>
            <a:endParaRPr/>
          </a:p>
          <a:p>
            <a:pPr indent="-228600" lvl="2" marL="1143000" marR="0" rtl="0" algn="l">
              <a:spcBef>
                <a:spcPts val="0"/>
              </a:spcBef>
              <a:spcAft>
                <a:spcPts val="0"/>
              </a:spcAft>
              <a:buClr>
                <a:srgbClr val="595959"/>
              </a:buClr>
              <a:buSzPts val="2400"/>
              <a:buFont typeface="Noto Sans Symbols"/>
              <a:buChar char="▪"/>
            </a:pPr>
            <a:r>
              <a:rPr lang="en-US">
                <a:solidFill>
                  <a:srgbClr val="595959"/>
                </a:solidFill>
                <a:latin typeface="Calibri"/>
                <a:ea typeface="Calibri"/>
                <a:cs typeface="Calibri"/>
                <a:sym typeface="Calibri"/>
              </a:rPr>
              <a:t>Nonprofit arts and culture</a:t>
            </a:r>
            <a:endParaRPr/>
          </a:p>
          <a:p>
            <a:pPr indent="-228600" lvl="2" marL="1143000" marR="0" rtl="0" algn="l">
              <a:spcBef>
                <a:spcPts val="0"/>
              </a:spcBef>
              <a:spcAft>
                <a:spcPts val="0"/>
              </a:spcAft>
              <a:buClr>
                <a:srgbClr val="595959"/>
              </a:buClr>
              <a:buSzPts val="2400"/>
              <a:buFont typeface="Noto Sans Symbols"/>
              <a:buChar char="▪"/>
            </a:pPr>
            <a:r>
              <a:rPr lang="en-US">
                <a:solidFill>
                  <a:srgbClr val="595959"/>
                </a:solidFill>
                <a:latin typeface="Calibri"/>
                <a:ea typeface="Calibri"/>
                <a:cs typeface="Calibri"/>
                <a:sym typeface="Calibri"/>
              </a:rPr>
              <a:t>Independent artists</a:t>
            </a:r>
            <a:endParaRPr/>
          </a:p>
          <a:p>
            <a:pPr indent="-228600" lvl="2" marL="1143000" marR="0" rtl="0" algn="l">
              <a:spcBef>
                <a:spcPts val="0"/>
              </a:spcBef>
              <a:spcAft>
                <a:spcPts val="0"/>
              </a:spcAft>
              <a:buClr>
                <a:srgbClr val="595959"/>
              </a:buClr>
              <a:buSzPts val="2400"/>
              <a:buFont typeface="Noto Sans Symbols"/>
              <a:buChar char="▪"/>
            </a:pPr>
            <a:r>
              <a:rPr lang="en-US">
                <a:solidFill>
                  <a:srgbClr val="595959"/>
                </a:solidFill>
                <a:latin typeface="Calibri"/>
                <a:ea typeface="Calibri"/>
                <a:cs typeface="Calibri"/>
                <a:sym typeface="Calibri"/>
              </a:rPr>
              <a:t>For profit creative enterprises</a:t>
            </a:r>
            <a:endParaRPr/>
          </a:p>
          <a:p>
            <a:pPr indent="0" lvl="2" marL="914400" marR="0" rtl="0" algn="l">
              <a:spcBef>
                <a:spcPts val="0"/>
              </a:spcBef>
              <a:spcAft>
                <a:spcPts val="0"/>
              </a:spcAft>
              <a:buClr>
                <a:srgbClr val="632523"/>
              </a:buClr>
              <a:buSzPts val="2400"/>
              <a:buNone/>
            </a:pPr>
            <a:r>
              <a:t/>
            </a:r>
            <a:endParaRPr>
              <a:solidFill>
                <a:srgbClr val="595959"/>
              </a:solidFill>
              <a:latin typeface="Calibri"/>
              <a:ea typeface="Calibri"/>
              <a:cs typeface="Calibri"/>
              <a:sym typeface="Calibri"/>
            </a:endParaRPr>
          </a:p>
          <a:p>
            <a:pPr indent="0" lvl="0" marL="114300" rtl="0" algn="l">
              <a:spcBef>
                <a:spcPts val="0"/>
              </a:spcBef>
              <a:spcAft>
                <a:spcPts val="0"/>
              </a:spcAft>
              <a:buClr>
                <a:srgbClr val="595959"/>
              </a:buClr>
              <a:buSzPts val="2400"/>
              <a:buNone/>
            </a:pPr>
            <a:r>
              <a:rPr lang="en-US" sz="2400">
                <a:solidFill>
                  <a:srgbClr val="595959"/>
                </a:solidFill>
                <a:latin typeface="Calibri"/>
                <a:ea typeface="Calibri"/>
                <a:cs typeface="Calibri"/>
                <a:sym typeface="Calibri"/>
              </a:rPr>
              <a:t>2)What representation needs to be on the Board?</a:t>
            </a:r>
            <a:endParaRPr/>
          </a:p>
          <a:p>
            <a:pPr indent="0" lvl="0" marL="0" rtl="0" algn="l">
              <a:spcBef>
                <a:spcPts val="560"/>
              </a:spcBef>
              <a:spcAft>
                <a:spcPts val="0"/>
              </a:spcAft>
              <a:buClr>
                <a:srgbClr val="632523"/>
              </a:buClr>
              <a:buSzPts val="2800"/>
              <a:buNone/>
            </a:pPr>
            <a:r>
              <a:t/>
            </a:r>
            <a:endParaRPr b="1" sz="2800">
              <a:solidFill>
                <a:srgbClr val="595959"/>
              </a:solidFill>
            </a:endParaRPr>
          </a:p>
        </p:txBody>
      </p:sp>
      <p:pic>
        <p:nvPicPr>
          <p:cNvPr descr="How to Create a High-Functioning Senior Leadership Team | DDI" id="457" name="Google Shape;457;p36"/>
          <p:cNvPicPr preferRelativeResize="0"/>
          <p:nvPr/>
        </p:nvPicPr>
        <p:blipFill rotWithShape="1">
          <a:blip r:embed="rId3">
            <a:alphaModFix/>
          </a:blip>
          <a:srcRect b="0" l="0" r="0" t="0"/>
          <a:stretch/>
        </p:blipFill>
        <p:spPr>
          <a:xfrm>
            <a:off x="4945578" y="4853792"/>
            <a:ext cx="4198422" cy="209921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7"/>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u="sng"/>
              <a:t>MEASURES OF SUCCESS</a:t>
            </a:r>
            <a:endParaRPr/>
          </a:p>
        </p:txBody>
      </p:sp>
      <p:grpSp>
        <p:nvGrpSpPr>
          <p:cNvPr id="464" name="Google Shape;464;p37"/>
          <p:cNvGrpSpPr/>
          <p:nvPr/>
        </p:nvGrpSpPr>
        <p:grpSpPr>
          <a:xfrm>
            <a:off x="155011" y="2073622"/>
            <a:ext cx="8910176" cy="4144268"/>
            <a:chOff x="2611" y="411509"/>
            <a:chExt cx="8910176" cy="4144268"/>
          </a:xfrm>
        </p:grpSpPr>
        <p:sp>
          <p:nvSpPr>
            <p:cNvPr id="465" name="Google Shape;465;p37"/>
            <p:cNvSpPr/>
            <p:nvPr/>
          </p:nvSpPr>
          <p:spPr>
            <a:xfrm>
              <a:off x="2611" y="411509"/>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7"/>
            <p:cNvSpPr txBox="1"/>
            <p:nvPr/>
          </p:nvSpPr>
          <p:spPr>
            <a:xfrm>
              <a:off x="2611" y="411509"/>
              <a:ext cx="2072133" cy="124328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There is a sector leadership entity </a:t>
              </a:r>
              <a:endParaRPr/>
            </a:p>
            <a:p>
              <a:pPr indent="-63500" lvl="1" marL="57150" marR="0" rtl="0" algn="l">
                <a:lnSpc>
                  <a:spcPct val="90000"/>
                </a:lnSpc>
                <a:spcBef>
                  <a:spcPts val="455"/>
                </a:spcBef>
                <a:spcAft>
                  <a:spcPts val="0"/>
                </a:spcAft>
                <a:buClr>
                  <a:schemeClr val="lt1"/>
                </a:buClr>
                <a:buSzPts val="1000"/>
                <a:buFont typeface="Calibri"/>
                <a:buChar char="•"/>
              </a:pPr>
              <a:r>
                <a:rPr b="0" i="0" lang="en-US" sz="1000" u="none" cap="none" strike="noStrike">
                  <a:solidFill>
                    <a:schemeClr val="lt1"/>
                  </a:solidFill>
                  <a:latin typeface="Calibri"/>
                  <a:ea typeface="Calibri"/>
                  <a:cs typeface="Calibri"/>
                  <a:sym typeface="Calibri"/>
                </a:rPr>
                <a:t>Strong coalition advocates for engagement of culture</a:t>
              </a:r>
              <a:endParaRPr/>
            </a:p>
          </p:txBody>
        </p:sp>
        <p:sp>
          <p:nvSpPr>
            <p:cNvPr id="467" name="Google Shape;467;p37"/>
            <p:cNvSpPr/>
            <p:nvPr/>
          </p:nvSpPr>
          <p:spPr>
            <a:xfrm>
              <a:off x="2281959" y="411509"/>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7"/>
            <p:cNvSpPr txBox="1"/>
            <p:nvPr/>
          </p:nvSpPr>
          <p:spPr>
            <a:xfrm>
              <a:off x="2281959" y="411509"/>
              <a:ext cx="2072133" cy="124328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There is a funding mechanism that is robust and accessible </a:t>
              </a:r>
              <a:endParaRPr/>
            </a:p>
            <a:p>
              <a:pPr indent="-63500" lvl="1" marL="57150" marR="0" rtl="0" algn="l">
                <a:lnSpc>
                  <a:spcPct val="90000"/>
                </a:lnSpc>
                <a:spcBef>
                  <a:spcPts val="455"/>
                </a:spcBef>
                <a:spcAft>
                  <a:spcPts val="0"/>
                </a:spcAft>
                <a:buClr>
                  <a:schemeClr val="lt1"/>
                </a:buClr>
                <a:buSzPts val="1000"/>
                <a:buFont typeface="Calibri"/>
                <a:buChar char="•"/>
              </a:pPr>
              <a:r>
                <a:rPr b="0" i="0" lang="en-US" sz="1000" u="none" cap="none" strike="noStrike">
                  <a:solidFill>
                    <a:schemeClr val="lt1"/>
                  </a:solidFill>
                  <a:latin typeface="Calibri"/>
                  <a:ea typeface="Calibri"/>
                  <a:cs typeface="Calibri"/>
                  <a:sym typeface="Calibri"/>
                </a:rPr>
                <a:t>The philanthropic community embraces its value through annual support for a sector leadership.</a:t>
              </a:r>
              <a:endParaRPr/>
            </a:p>
          </p:txBody>
        </p:sp>
        <p:sp>
          <p:nvSpPr>
            <p:cNvPr id="469" name="Google Shape;469;p37"/>
            <p:cNvSpPr/>
            <p:nvPr/>
          </p:nvSpPr>
          <p:spPr>
            <a:xfrm>
              <a:off x="4561306" y="411509"/>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7"/>
            <p:cNvSpPr txBox="1"/>
            <p:nvPr/>
          </p:nvSpPr>
          <p:spPr>
            <a:xfrm>
              <a:off x="4561306" y="411509"/>
              <a:ext cx="2072133" cy="1243280"/>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We have a unified definition and vision for creative sector   </a:t>
              </a:r>
              <a:endParaRPr/>
            </a:p>
            <a:p>
              <a:pPr indent="-63500" lvl="1" marL="57150" marR="0" rtl="0" algn="l">
                <a:lnSpc>
                  <a:spcPct val="90000"/>
                </a:lnSpc>
                <a:spcBef>
                  <a:spcPts val="455"/>
                </a:spcBef>
                <a:spcAft>
                  <a:spcPts val="0"/>
                </a:spcAft>
                <a:buClr>
                  <a:schemeClr val="lt1"/>
                </a:buClr>
                <a:buSzPts val="1000"/>
                <a:buFont typeface="Calibri"/>
                <a:buChar char="•"/>
              </a:pPr>
              <a:r>
                <a:rPr b="0" i="0" lang="en-US" sz="1000" u="none" cap="none" strike="noStrike">
                  <a:solidFill>
                    <a:schemeClr val="lt1"/>
                  </a:solidFill>
                  <a:latin typeface="Calibri"/>
                  <a:ea typeface="Calibri"/>
                  <a:cs typeface="Calibri"/>
                  <a:sym typeface="Calibri"/>
                </a:rPr>
                <a:t>The broader public rallies behind a unified definition of the arts and the impact the arts have on everyone’s quality of life</a:t>
              </a:r>
              <a:endParaRPr/>
            </a:p>
          </p:txBody>
        </p:sp>
        <p:sp>
          <p:nvSpPr>
            <p:cNvPr id="471" name="Google Shape;471;p37"/>
            <p:cNvSpPr/>
            <p:nvPr/>
          </p:nvSpPr>
          <p:spPr>
            <a:xfrm>
              <a:off x="6840654" y="411509"/>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7"/>
            <p:cNvSpPr txBox="1"/>
            <p:nvPr/>
          </p:nvSpPr>
          <p:spPr>
            <a:xfrm>
              <a:off x="6840654" y="411509"/>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We have a thriving, interactive map of the arts (including a database of artists in the community)</a:t>
              </a:r>
              <a:endParaRPr/>
            </a:p>
          </p:txBody>
        </p:sp>
        <p:sp>
          <p:nvSpPr>
            <p:cNvPr id="473" name="Google Shape;473;p37"/>
            <p:cNvSpPr/>
            <p:nvPr/>
          </p:nvSpPr>
          <p:spPr>
            <a:xfrm>
              <a:off x="2611" y="1862003"/>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7"/>
            <p:cNvSpPr txBox="1"/>
            <p:nvPr/>
          </p:nvSpPr>
          <p:spPr>
            <a:xfrm>
              <a:off x="2611" y="1862003"/>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Arts and culture is inclusive and broadly understood enough to expand understanding of ROI and all members of the sector have an equal voice</a:t>
              </a:r>
              <a:endParaRPr/>
            </a:p>
          </p:txBody>
        </p:sp>
        <p:sp>
          <p:nvSpPr>
            <p:cNvPr id="475" name="Google Shape;475;p37"/>
            <p:cNvSpPr/>
            <p:nvPr/>
          </p:nvSpPr>
          <p:spPr>
            <a:xfrm>
              <a:off x="2281959" y="1862003"/>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7"/>
            <p:cNvSpPr txBox="1"/>
            <p:nvPr/>
          </p:nvSpPr>
          <p:spPr>
            <a:xfrm>
              <a:off x="2281959" y="1862003"/>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Artists in all disciplines are pursuing arts opportunities and careers in  Greater Green Bay</a:t>
              </a:r>
              <a:endParaRPr/>
            </a:p>
          </p:txBody>
        </p:sp>
        <p:sp>
          <p:nvSpPr>
            <p:cNvPr id="477" name="Google Shape;477;p37"/>
            <p:cNvSpPr/>
            <p:nvPr/>
          </p:nvSpPr>
          <p:spPr>
            <a:xfrm>
              <a:off x="4561306" y="1862003"/>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7"/>
            <p:cNvSpPr txBox="1"/>
            <p:nvPr/>
          </p:nvSpPr>
          <p:spPr>
            <a:xfrm>
              <a:off x="4561306" y="1862003"/>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We have a thriving, interactive and comprehensive calendar of arts events</a:t>
              </a:r>
              <a:endParaRPr/>
            </a:p>
          </p:txBody>
        </p:sp>
        <p:sp>
          <p:nvSpPr>
            <p:cNvPr id="479" name="Google Shape;479;p37"/>
            <p:cNvSpPr/>
            <p:nvPr/>
          </p:nvSpPr>
          <p:spPr>
            <a:xfrm>
              <a:off x="6840654" y="1862003"/>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7"/>
            <p:cNvSpPr txBox="1"/>
            <p:nvPr/>
          </p:nvSpPr>
          <p:spPr>
            <a:xfrm>
              <a:off x="6840654" y="1862003"/>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There are initiatives/events etc. that fill creative needs locally</a:t>
              </a:r>
              <a:endParaRPr/>
            </a:p>
          </p:txBody>
        </p:sp>
        <p:sp>
          <p:nvSpPr>
            <p:cNvPr id="481" name="Google Shape;481;p37"/>
            <p:cNvSpPr/>
            <p:nvPr/>
          </p:nvSpPr>
          <p:spPr>
            <a:xfrm>
              <a:off x="1142285" y="3312497"/>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
            <p:cNvSpPr txBox="1"/>
            <p:nvPr/>
          </p:nvSpPr>
          <p:spPr>
            <a:xfrm>
              <a:off x="1142285" y="3312497"/>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Artists, creatives, makers actively move here for thriving creative job opportunities</a:t>
              </a:r>
              <a:endParaRPr/>
            </a:p>
          </p:txBody>
        </p:sp>
        <p:sp>
          <p:nvSpPr>
            <p:cNvPr id="483" name="Google Shape;483;p37"/>
            <p:cNvSpPr/>
            <p:nvPr/>
          </p:nvSpPr>
          <p:spPr>
            <a:xfrm>
              <a:off x="3421633" y="3312497"/>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7"/>
            <p:cNvSpPr txBox="1"/>
            <p:nvPr/>
          </p:nvSpPr>
          <p:spPr>
            <a:xfrm>
              <a:off x="3421633" y="3312497"/>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Businesses understand value of arts/creatives and actively invest to continue improvement of the sector</a:t>
              </a:r>
              <a:endParaRPr/>
            </a:p>
          </p:txBody>
        </p:sp>
        <p:sp>
          <p:nvSpPr>
            <p:cNvPr id="485" name="Google Shape;485;p37"/>
            <p:cNvSpPr/>
            <p:nvPr/>
          </p:nvSpPr>
          <p:spPr>
            <a:xfrm>
              <a:off x="5700980" y="3312497"/>
              <a:ext cx="2072133" cy="1243280"/>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txBox="1"/>
            <p:nvPr/>
          </p:nvSpPr>
          <p:spPr>
            <a:xfrm>
              <a:off x="5700980" y="3312497"/>
              <a:ext cx="2072133" cy="124328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There is healthy collaboration between individual artists and arts-based groups</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8"/>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u="sng">
              <a:latin typeface="Calibri"/>
              <a:ea typeface="Calibri"/>
              <a:cs typeface="Calibri"/>
              <a:sym typeface="Calibri"/>
            </a:endParaRPr>
          </a:p>
        </p:txBody>
      </p:sp>
      <p:sp>
        <p:nvSpPr>
          <p:cNvPr id="493" name="Google Shape;493;p38"/>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ctr">
              <a:spcBef>
                <a:spcPts val="800"/>
              </a:spcBef>
              <a:spcAft>
                <a:spcPts val="0"/>
              </a:spcAft>
              <a:buClr>
                <a:srgbClr val="632523"/>
              </a:buClr>
              <a:buSzPts val="4000"/>
              <a:buNone/>
            </a:pPr>
            <a:r>
              <a:t/>
            </a:r>
            <a:endParaRPr b="1" sz="4000" u="sng"/>
          </a:p>
          <a:p>
            <a:pPr indent="0" lvl="0" marL="0" rtl="0" algn="ctr">
              <a:spcBef>
                <a:spcPts val="800"/>
              </a:spcBef>
              <a:spcAft>
                <a:spcPts val="0"/>
              </a:spcAft>
              <a:buClr>
                <a:srgbClr val="632523"/>
              </a:buClr>
              <a:buSzPts val="4000"/>
              <a:buNone/>
            </a:pPr>
            <a:r>
              <a:rPr b="1" lang="en-US" sz="4000"/>
              <a:t>NEXT STEPS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9"/>
          <p:cNvSpPr txBox="1"/>
          <p:nvPr>
            <p:ph idx="1" type="body"/>
          </p:nvPr>
        </p:nvSpPr>
        <p:spPr>
          <a:xfrm>
            <a:off x="-142504" y="2226532"/>
            <a:ext cx="9199418" cy="3892274"/>
          </a:xfrm>
          <a:prstGeom prst="rect">
            <a:avLst/>
          </a:prstGeom>
          <a:noFill/>
          <a:ln>
            <a:noFill/>
          </a:ln>
        </p:spPr>
        <p:txBody>
          <a:bodyPr anchorCtr="0" anchor="t" bIns="45700" lIns="91425" spcFirstLastPara="1" rIns="91425" wrap="square" tIns="45700">
            <a:noAutofit/>
          </a:bodyPr>
          <a:lstStyle/>
          <a:p>
            <a:pPr indent="0" lvl="1" marL="457200" rtl="0" algn="ctr">
              <a:spcBef>
                <a:spcPts val="0"/>
              </a:spcBef>
              <a:spcAft>
                <a:spcPts val="0"/>
              </a:spcAft>
              <a:buClr>
                <a:srgbClr val="632523"/>
              </a:buClr>
              <a:buSzPts val="4000"/>
              <a:buNone/>
            </a:pPr>
            <a:r>
              <a:rPr lang="en-US" sz="4000">
                <a:latin typeface="Calibri"/>
                <a:ea typeface="Calibri"/>
                <a:cs typeface="Calibri"/>
                <a:sym typeface="Calibri"/>
              </a:rPr>
              <a:t>THANK YOU!</a:t>
            </a:r>
            <a:endParaRPr/>
          </a:p>
          <a:p>
            <a:pPr indent="0" lvl="1" marL="457200" rtl="0" algn="l">
              <a:spcBef>
                <a:spcPts val="560"/>
              </a:spcBef>
              <a:spcAft>
                <a:spcPts val="0"/>
              </a:spcAft>
              <a:buClr>
                <a:srgbClr val="632523"/>
              </a:buClr>
              <a:buSzPts val="2800"/>
              <a:buNone/>
            </a:pPr>
            <a:r>
              <a:t/>
            </a:r>
            <a:endParaRPr>
              <a:latin typeface="Calibri"/>
              <a:ea typeface="Calibri"/>
              <a:cs typeface="Calibri"/>
              <a:sym typeface="Calibri"/>
            </a:endParaRPr>
          </a:p>
          <a:p>
            <a:pPr indent="0" lvl="1" marL="457200" rtl="0" algn="l">
              <a:spcBef>
                <a:spcPts val="560"/>
              </a:spcBef>
              <a:spcAft>
                <a:spcPts val="0"/>
              </a:spcAft>
              <a:buClr>
                <a:srgbClr val="7F7F7F"/>
              </a:buClr>
              <a:buSzPts val="2800"/>
              <a:buNone/>
            </a:pPr>
            <a:r>
              <a:rPr lang="en-US">
                <a:solidFill>
                  <a:srgbClr val="7F7F7F"/>
                </a:solidFill>
                <a:latin typeface="Calibri"/>
                <a:ea typeface="Calibri"/>
                <a:cs typeface="Calibri"/>
                <a:sym typeface="Calibri"/>
              </a:rPr>
              <a:t>For further information, please contact:</a:t>
            </a:r>
            <a:endParaRPr/>
          </a:p>
          <a:p>
            <a:pPr indent="0" lvl="1" marL="457200" rtl="0" algn="l">
              <a:spcBef>
                <a:spcPts val="560"/>
              </a:spcBef>
              <a:spcAft>
                <a:spcPts val="0"/>
              </a:spcAft>
              <a:buClr>
                <a:srgbClr val="632523"/>
              </a:buClr>
              <a:buSzPts val="2800"/>
              <a:buNone/>
            </a:pPr>
            <a:r>
              <a:t/>
            </a:r>
            <a:endParaRPr>
              <a:solidFill>
                <a:srgbClr val="7F7F7F"/>
              </a:solidFill>
              <a:latin typeface="Calibri"/>
              <a:ea typeface="Calibri"/>
              <a:cs typeface="Calibri"/>
              <a:sym typeface="Calibri"/>
            </a:endParaRPr>
          </a:p>
          <a:p>
            <a:pPr indent="0" lvl="1" marL="457200" rtl="0" algn="l">
              <a:spcBef>
                <a:spcPts val="560"/>
              </a:spcBef>
              <a:spcAft>
                <a:spcPts val="0"/>
              </a:spcAft>
              <a:buClr>
                <a:srgbClr val="632523"/>
              </a:buClr>
              <a:buSzPts val="2800"/>
              <a:buNone/>
            </a:pPr>
            <a:r>
              <a:t/>
            </a:r>
            <a:endParaRPr>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u="sng">
                <a:latin typeface="Calibri"/>
                <a:ea typeface="Calibri"/>
                <a:cs typeface="Calibri"/>
                <a:sym typeface="Calibri"/>
              </a:rPr>
              <a:t>PURPOSE of THE SUMMIT</a:t>
            </a:r>
            <a:endParaRPr/>
          </a:p>
        </p:txBody>
      </p:sp>
      <p:sp>
        <p:nvSpPr>
          <p:cNvPr id="117" name="Google Shape;117;p4"/>
          <p:cNvSpPr txBox="1"/>
          <p:nvPr>
            <p:ph idx="1" type="body"/>
          </p:nvPr>
        </p:nvSpPr>
        <p:spPr>
          <a:xfrm>
            <a:off x="223912" y="1897164"/>
            <a:ext cx="8843887" cy="49608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595959"/>
              </a:buClr>
              <a:buSzPts val="2800"/>
              <a:buNone/>
            </a:pPr>
            <a:r>
              <a:rPr b="1" lang="en-US" sz="2800">
                <a:solidFill>
                  <a:srgbClr val="595959"/>
                </a:solidFill>
                <a:latin typeface="Calibri"/>
                <a:ea typeface="Calibri"/>
                <a:cs typeface="Calibri"/>
                <a:sym typeface="Calibri"/>
              </a:rPr>
              <a:t>Coalition building and long-term cohesiveness of </a:t>
            </a:r>
            <a:endParaRPr/>
          </a:p>
          <a:p>
            <a:pPr indent="0" lvl="0" marL="0" marR="0" rtl="0" algn="ctr">
              <a:spcBef>
                <a:spcPts val="0"/>
              </a:spcBef>
              <a:spcAft>
                <a:spcPts val="0"/>
              </a:spcAft>
              <a:buClr>
                <a:srgbClr val="595959"/>
              </a:buClr>
              <a:buSzPts val="2800"/>
              <a:buNone/>
            </a:pPr>
            <a:r>
              <a:rPr b="1" lang="en-US" sz="2800">
                <a:solidFill>
                  <a:srgbClr val="595959"/>
                </a:solidFill>
                <a:latin typeface="Calibri"/>
                <a:ea typeface="Calibri"/>
                <a:cs typeface="Calibri"/>
                <a:sym typeface="Calibri"/>
              </a:rPr>
              <a:t>the GGB creative community</a:t>
            </a:r>
            <a:endParaRPr/>
          </a:p>
          <a:p>
            <a:pPr indent="0" lvl="0" marL="0" marR="0" rtl="0" algn="l">
              <a:spcBef>
                <a:spcPts val="0"/>
              </a:spcBef>
              <a:spcAft>
                <a:spcPts val="0"/>
              </a:spcAft>
              <a:buClr>
                <a:srgbClr val="632523"/>
              </a:buClr>
              <a:buSzPts val="1800"/>
              <a:buNone/>
            </a:pPr>
            <a:r>
              <a:rPr b="1" lang="en-US" sz="1800">
                <a:latin typeface="Calibri"/>
                <a:ea typeface="Calibri"/>
                <a:cs typeface="Calibri"/>
                <a:sym typeface="Calibri"/>
              </a:rPr>
              <a:t> </a:t>
            </a:r>
            <a:endParaRPr>
              <a:latin typeface="Calibri"/>
              <a:ea typeface="Calibri"/>
              <a:cs typeface="Calibri"/>
              <a:sym typeface="Calibri"/>
            </a:endParaRPr>
          </a:p>
          <a:p>
            <a:pPr indent="0" lvl="1" marL="0" rtl="0" algn="ctr">
              <a:spcBef>
                <a:spcPts val="880"/>
              </a:spcBef>
              <a:spcAft>
                <a:spcPts val="0"/>
              </a:spcAft>
              <a:buClr>
                <a:srgbClr val="632523"/>
              </a:buClr>
              <a:buSzPts val="4400"/>
              <a:buNone/>
            </a:pPr>
            <a:r>
              <a:rPr lang="en-US" sz="4400" u="sng">
                <a:latin typeface="Calibri"/>
                <a:ea typeface="Calibri"/>
                <a:cs typeface="Calibri"/>
                <a:sym typeface="Calibri"/>
              </a:rPr>
              <a:t>OBJECTIVES</a:t>
            </a:r>
            <a:endParaRPr/>
          </a:p>
          <a:p>
            <a:pPr indent="-342900" lvl="0" marL="342900" rtl="0" algn="l">
              <a:spcBef>
                <a:spcPts val="0"/>
              </a:spcBef>
              <a:spcAft>
                <a:spcPts val="0"/>
              </a:spcAft>
              <a:buClr>
                <a:srgbClr val="595959"/>
              </a:buClr>
              <a:buSzPts val="2800"/>
              <a:buChar char="•"/>
            </a:pPr>
            <a:r>
              <a:rPr b="1" lang="en-US" sz="2800">
                <a:solidFill>
                  <a:srgbClr val="595959"/>
                </a:solidFill>
                <a:latin typeface="Calibri"/>
                <a:ea typeface="Calibri"/>
                <a:cs typeface="Calibri"/>
                <a:sym typeface="Calibri"/>
              </a:rPr>
              <a:t>Communicate strategic assessment results</a:t>
            </a:r>
            <a:endParaRPr/>
          </a:p>
          <a:p>
            <a:pPr indent="-342900" lvl="0" marL="342900" rtl="0" algn="l">
              <a:spcBef>
                <a:spcPts val="0"/>
              </a:spcBef>
              <a:spcAft>
                <a:spcPts val="0"/>
              </a:spcAft>
              <a:buClr>
                <a:srgbClr val="595959"/>
              </a:buClr>
              <a:buSzPts val="2800"/>
              <a:buChar char="•"/>
            </a:pPr>
            <a:r>
              <a:rPr b="1" lang="en-US" sz="2800">
                <a:solidFill>
                  <a:srgbClr val="595959"/>
                </a:solidFill>
                <a:latin typeface="Calibri"/>
                <a:ea typeface="Calibri"/>
                <a:cs typeface="Calibri"/>
                <a:sym typeface="Calibri"/>
              </a:rPr>
              <a:t>Determine creative sector leadership action agenda </a:t>
            </a:r>
            <a:endParaRPr/>
          </a:p>
          <a:p>
            <a:pPr indent="-342900" lvl="0" marL="342900" rtl="0" algn="l">
              <a:spcBef>
                <a:spcPts val="0"/>
              </a:spcBef>
              <a:spcAft>
                <a:spcPts val="0"/>
              </a:spcAft>
              <a:buClr>
                <a:srgbClr val="595959"/>
              </a:buClr>
              <a:buSzPts val="2800"/>
              <a:buChar char="•"/>
            </a:pPr>
            <a:r>
              <a:rPr b="1" lang="en-US" sz="2800">
                <a:solidFill>
                  <a:srgbClr val="595959"/>
                </a:solidFill>
                <a:latin typeface="Calibri"/>
                <a:ea typeface="Calibri"/>
                <a:cs typeface="Calibri"/>
                <a:sym typeface="Calibri"/>
              </a:rPr>
              <a:t>Outline structure of leadership agency</a:t>
            </a:r>
            <a:endParaRPr/>
          </a:p>
          <a:p>
            <a:pPr indent="0" lvl="0" marL="0" rtl="0" algn="l">
              <a:spcBef>
                <a:spcPts val="560"/>
              </a:spcBef>
              <a:spcAft>
                <a:spcPts val="0"/>
              </a:spcAft>
              <a:buClr>
                <a:srgbClr val="632523"/>
              </a:buClr>
              <a:buSzPts val="2800"/>
              <a:buNone/>
            </a:pPr>
            <a:r>
              <a:t/>
            </a:r>
            <a:endParaRPr b="1" sz="2800">
              <a:solidFill>
                <a:srgbClr val="595959"/>
              </a:solidFill>
            </a:endParaRPr>
          </a:p>
        </p:txBody>
      </p:sp>
      <p:pic>
        <p:nvPicPr>
          <p:cNvPr descr="83,200+ Leadership Meeting Illustrations, Royalty-Free Vector Graphics &amp;  Clip Art - iStock | Leadership meeting diverse, Business leadership meeting,  Virtual leadership meeting" id="118" name="Google Shape;118;p4"/>
          <p:cNvPicPr preferRelativeResize="0"/>
          <p:nvPr/>
        </p:nvPicPr>
        <p:blipFill rotWithShape="1">
          <a:blip r:embed="rId3">
            <a:alphaModFix/>
          </a:blip>
          <a:srcRect b="0" l="0" r="0" t="0"/>
          <a:stretch/>
        </p:blipFill>
        <p:spPr>
          <a:xfrm>
            <a:off x="6282707" y="4738255"/>
            <a:ext cx="3171769" cy="1759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u="sng">
              <a:latin typeface="Calibri"/>
              <a:ea typeface="Calibri"/>
              <a:cs typeface="Calibri"/>
              <a:sym typeface="Calibri"/>
            </a:endParaRPr>
          </a:p>
        </p:txBody>
      </p:sp>
      <p:sp>
        <p:nvSpPr>
          <p:cNvPr id="125" name="Google Shape;125;p5"/>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32523"/>
              </a:buClr>
              <a:buSzPts val="2800"/>
              <a:buNone/>
            </a:pPr>
            <a:r>
              <a:t/>
            </a:r>
            <a:endParaRPr b="1" sz="2800">
              <a:solidFill>
                <a:srgbClr val="595959"/>
              </a:solidFill>
            </a:endParaRPr>
          </a:p>
          <a:p>
            <a:pPr indent="0" lvl="0" marL="0" rtl="0" algn="l">
              <a:spcBef>
                <a:spcPts val="560"/>
              </a:spcBef>
              <a:spcAft>
                <a:spcPts val="0"/>
              </a:spcAft>
              <a:buClr>
                <a:srgbClr val="632523"/>
              </a:buClr>
              <a:buSzPts val="2800"/>
              <a:buNone/>
            </a:pPr>
            <a:r>
              <a:t/>
            </a:r>
            <a:endParaRPr b="1" sz="2800">
              <a:solidFill>
                <a:srgbClr val="595959"/>
              </a:solidFill>
            </a:endParaRPr>
          </a:p>
          <a:p>
            <a:pPr indent="0" lvl="0" marL="0" rtl="0" algn="ctr">
              <a:spcBef>
                <a:spcPts val="800"/>
              </a:spcBef>
              <a:spcAft>
                <a:spcPts val="0"/>
              </a:spcAft>
              <a:buClr>
                <a:srgbClr val="632523"/>
              </a:buClr>
              <a:buSzPts val="4000"/>
              <a:buNone/>
            </a:pPr>
            <a:r>
              <a:rPr b="1" lang="en-US" sz="4000" u="sng"/>
              <a:t>REVIEW OF CREATIVE SECTOR ASSESSMENT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sz="3600">
                <a:latin typeface="Calibri"/>
                <a:ea typeface="Calibri"/>
                <a:cs typeface="Calibri"/>
                <a:sym typeface="Calibri"/>
              </a:rPr>
              <a:t>STRATEGIC ASSESSMENT OF GREATER </a:t>
            </a:r>
            <a:br>
              <a:rPr i="1" lang="en-US" sz="3600">
                <a:latin typeface="Calibri"/>
                <a:ea typeface="Calibri"/>
                <a:cs typeface="Calibri"/>
                <a:sym typeface="Calibri"/>
              </a:rPr>
            </a:br>
            <a:r>
              <a:rPr i="1" lang="en-US" sz="3600">
                <a:latin typeface="Calibri"/>
                <a:ea typeface="Calibri"/>
                <a:cs typeface="Calibri"/>
                <a:sym typeface="Calibri"/>
              </a:rPr>
              <a:t>GREEN BAY’S CREATIVE SECTOR</a:t>
            </a:r>
            <a:endParaRPr/>
          </a:p>
        </p:txBody>
      </p:sp>
      <p:sp>
        <p:nvSpPr>
          <p:cNvPr id="132" name="Google Shape;132;p6"/>
          <p:cNvSpPr txBox="1"/>
          <p:nvPr>
            <p:ph idx="1" type="body"/>
          </p:nvPr>
        </p:nvSpPr>
        <p:spPr>
          <a:xfrm>
            <a:off x="152400" y="1662113"/>
            <a:ext cx="8915400" cy="49672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32523"/>
              </a:buClr>
              <a:buSzPts val="3200"/>
              <a:buNone/>
            </a:pPr>
            <a:r>
              <a:t/>
            </a:r>
            <a:endParaRPr b="1">
              <a:solidFill>
                <a:srgbClr val="595959"/>
              </a:solidFill>
              <a:latin typeface="Calibri"/>
              <a:ea typeface="Calibri"/>
              <a:cs typeface="Calibri"/>
              <a:sym typeface="Calibri"/>
            </a:endParaRPr>
          </a:p>
          <a:p>
            <a:pPr indent="0" lvl="0" marL="0" marR="0" rtl="0" algn="ctr">
              <a:spcBef>
                <a:spcPts val="0"/>
              </a:spcBef>
              <a:spcAft>
                <a:spcPts val="0"/>
              </a:spcAft>
              <a:buClr>
                <a:srgbClr val="595959"/>
              </a:buClr>
              <a:buSzPts val="3200"/>
              <a:buNone/>
            </a:pPr>
            <a:r>
              <a:rPr b="1" lang="en-US">
                <a:solidFill>
                  <a:srgbClr val="595959"/>
                </a:solidFill>
                <a:latin typeface="Calibri"/>
                <a:ea typeface="Calibri"/>
                <a:cs typeface="Calibri"/>
                <a:sym typeface="Calibri"/>
              </a:rPr>
              <a:t>A partnership with BAACA, GGB Chamber, and </a:t>
            </a:r>
            <a:endParaRPr/>
          </a:p>
          <a:p>
            <a:pPr indent="0" lvl="0" marL="0" marR="0" rtl="0" algn="ctr">
              <a:spcBef>
                <a:spcPts val="0"/>
              </a:spcBef>
              <a:spcAft>
                <a:spcPts val="0"/>
              </a:spcAft>
              <a:buClr>
                <a:srgbClr val="595959"/>
              </a:buClr>
              <a:buSzPts val="3200"/>
              <a:buNone/>
            </a:pPr>
            <a:r>
              <a:rPr b="1" lang="en-US">
                <a:solidFill>
                  <a:srgbClr val="595959"/>
                </a:solidFill>
                <a:latin typeface="Calibri"/>
                <a:ea typeface="Calibri"/>
                <a:cs typeface="Calibri"/>
                <a:sym typeface="Calibri"/>
              </a:rPr>
              <a:t>GGB Community Foundation</a:t>
            </a:r>
            <a:endParaRPr/>
          </a:p>
          <a:p>
            <a:pPr indent="0" lvl="0" marL="0" marR="0" rtl="0" algn="ctr">
              <a:spcBef>
                <a:spcPts val="0"/>
              </a:spcBef>
              <a:spcAft>
                <a:spcPts val="0"/>
              </a:spcAft>
              <a:buClr>
                <a:srgbClr val="632523"/>
              </a:buClr>
              <a:buSzPts val="2000"/>
              <a:buNone/>
            </a:pPr>
            <a:r>
              <a:t/>
            </a:r>
            <a:endParaRPr b="1" sz="2000">
              <a:solidFill>
                <a:srgbClr val="595959"/>
              </a:solidFill>
              <a:latin typeface="Calibri"/>
              <a:ea typeface="Calibri"/>
              <a:cs typeface="Calibri"/>
              <a:sym typeface="Calibri"/>
            </a:endParaRPr>
          </a:p>
          <a:p>
            <a:pPr indent="0" lvl="0" marL="0" marR="0" rtl="0" algn="ctr">
              <a:spcBef>
                <a:spcPts val="0"/>
              </a:spcBef>
              <a:spcAft>
                <a:spcPts val="0"/>
              </a:spcAft>
              <a:buClr>
                <a:srgbClr val="632523"/>
              </a:buClr>
              <a:buSzPts val="2000"/>
              <a:buNone/>
            </a:pPr>
            <a:r>
              <a:t/>
            </a:r>
            <a:endParaRPr b="1" sz="2000">
              <a:solidFill>
                <a:srgbClr val="595959"/>
              </a:solidFill>
              <a:latin typeface="Calibri"/>
              <a:ea typeface="Calibri"/>
              <a:cs typeface="Calibri"/>
              <a:sym typeface="Calibri"/>
            </a:endParaRPr>
          </a:p>
          <a:p>
            <a:pPr indent="0" lvl="0" marL="0" marR="0" rtl="0" algn="ctr">
              <a:spcBef>
                <a:spcPts val="0"/>
              </a:spcBef>
              <a:spcAft>
                <a:spcPts val="0"/>
              </a:spcAft>
              <a:buClr>
                <a:srgbClr val="632523"/>
              </a:buClr>
              <a:buSzPts val="2000"/>
              <a:buNone/>
            </a:pPr>
            <a:r>
              <a:t/>
            </a:r>
            <a:endParaRPr b="1" sz="2000">
              <a:solidFill>
                <a:srgbClr val="595959"/>
              </a:solidFill>
              <a:latin typeface="Calibri"/>
              <a:ea typeface="Calibri"/>
              <a:cs typeface="Calibri"/>
              <a:sym typeface="Calibri"/>
            </a:endParaRPr>
          </a:p>
          <a:p>
            <a:pPr indent="0" lvl="0" marL="0" marR="0" rtl="0" algn="ctr">
              <a:spcBef>
                <a:spcPts val="0"/>
              </a:spcBef>
              <a:spcAft>
                <a:spcPts val="0"/>
              </a:spcAft>
              <a:buClr>
                <a:srgbClr val="632523"/>
              </a:buClr>
              <a:buSzPts val="4000"/>
              <a:buNone/>
            </a:pPr>
            <a:r>
              <a:rPr lang="en-US" sz="4000">
                <a:latin typeface="Calibri"/>
                <a:ea typeface="Calibri"/>
                <a:cs typeface="Calibri"/>
                <a:sym typeface="Calibri"/>
              </a:rPr>
              <a:t>GOAL</a:t>
            </a:r>
            <a:endParaRPr sz="4000">
              <a:latin typeface="Calibri"/>
              <a:ea typeface="Calibri"/>
              <a:cs typeface="Calibri"/>
              <a:sym typeface="Calibri"/>
            </a:endParaRPr>
          </a:p>
          <a:p>
            <a:pPr indent="0" lvl="0" marL="0" rtl="0" algn="ctr">
              <a:spcBef>
                <a:spcPts val="0"/>
              </a:spcBef>
              <a:spcAft>
                <a:spcPts val="0"/>
              </a:spcAft>
              <a:buClr>
                <a:srgbClr val="595959"/>
              </a:buClr>
              <a:buSzPts val="3200"/>
              <a:buNone/>
            </a:pPr>
            <a:r>
              <a:rPr lang="en-US">
                <a:solidFill>
                  <a:srgbClr val="595959"/>
                </a:solidFill>
                <a:latin typeface="Calibri"/>
                <a:ea typeface="Calibri"/>
                <a:cs typeface="Calibri"/>
                <a:sym typeface="Calibri"/>
              </a:rPr>
              <a:t>TO  </a:t>
            </a:r>
            <a:r>
              <a:rPr b="1" i="1" lang="en-US">
                <a:solidFill>
                  <a:srgbClr val="595959"/>
                </a:solidFill>
                <a:latin typeface="Calibri"/>
                <a:ea typeface="Calibri"/>
                <a:cs typeface="Calibri"/>
                <a:sym typeface="Calibri"/>
              </a:rPr>
              <a:t>“better harness arts and culture as a powerful tool to help advance multiple community strategic priorities”</a:t>
            </a:r>
            <a:endParaRPr>
              <a:solidFill>
                <a:srgbClr val="595959"/>
              </a:solidFill>
              <a:latin typeface="Calibri"/>
              <a:ea typeface="Calibri"/>
              <a:cs typeface="Calibri"/>
              <a:sym typeface="Calibri"/>
            </a:endParaRPr>
          </a:p>
          <a:p>
            <a:pPr indent="0" lvl="0" marL="0" marR="0" rtl="0" algn="l">
              <a:spcBef>
                <a:spcPts val="0"/>
              </a:spcBef>
              <a:spcAft>
                <a:spcPts val="0"/>
              </a:spcAft>
              <a:buClr>
                <a:srgbClr val="632523"/>
              </a:buClr>
              <a:buSzPts val="2000"/>
              <a:buNone/>
            </a:pPr>
            <a:r>
              <a:t/>
            </a:r>
            <a:endParaRPr sz="2000">
              <a:latin typeface="Calibri"/>
              <a:ea typeface="Calibri"/>
              <a:cs typeface="Calibri"/>
              <a:sym typeface="Calibri"/>
            </a:endParaRPr>
          </a:p>
          <a:p>
            <a:pPr indent="0" lvl="0" marL="0" rtl="0" algn="l">
              <a:spcBef>
                <a:spcPts val="560"/>
              </a:spcBef>
              <a:spcAft>
                <a:spcPts val="0"/>
              </a:spcAft>
              <a:buClr>
                <a:srgbClr val="632523"/>
              </a:buClr>
              <a:buSzPts val="2800"/>
              <a:buNone/>
            </a:pPr>
            <a:r>
              <a:t/>
            </a:r>
            <a:endParaRPr b="1" sz="2800">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p:nvPr/>
        </p:nvSpPr>
        <p:spPr>
          <a:xfrm>
            <a:off x="6215743" y="0"/>
            <a:ext cx="2928257" cy="74369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7"/>
          <p:cNvSpPr/>
          <p:nvPr/>
        </p:nvSpPr>
        <p:spPr>
          <a:xfrm>
            <a:off x="3743707" y="3970828"/>
            <a:ext cx="1662767" cy="1211859"/>
          </a:xfrm>
          <a:custGeom>
            <a:rect b="b" l="l" r="r" t="t"/>
            <a:pathLst>
              <a:path extrusionOk="0" h="1583" w="3559">
                <a:moveTo>
                  <a:pt x="3558" y="791"/>
                </a:moveTo>
                <a:lnTo>
                  <a:pt x="3558" y="791"/>
                </a:lnTo>
                <a:cubicBezTo>
                  <a:pt x="3558" y="1228"/>
                  <a:pt x="2761" y="1582"/>
                  <a:pt x="1779" y="1582"/>
                </a:cubicBezTo>
                <a:lnTo>
                  <a:pt x="1779" y="1582"/>
                </a:lnTo>
                <a:cubicBezTo>
                  <a:pt x="797" y="1582"/>
                  <a:pt x="0" y="1228"/>
                  <a:pt x="0" y="791"/>
                </a:cubicBezTo>
                <a:lnTo>
                  <a:pt x="0" y="791"/>
                </a:lnTo>
                <a:cubicBezTo>
                  <a:pt x="0" y="353"/>
                  <a:pt x="797" y="0"/>
                  <a:pt x="1779" y="0"/>
                </a:cubicBezTo>
                <a:lnTo>
                  <a:pt x="1779" y="0"/>
                </a:lnTo>
                <a:cubicBezTo>
                  <a:pt x="2761" y="0"/>
                  <a:pt x="3558" y="353"/>
                  <a:pt x="3558" y="791"/>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Poppins"/>
              <a:ea typeface="Poppins"/>
              <a:cs typeface="Poppins"/>
              <a:sym typeface="Poppins"/>
            </a:endParaRPr>
          </a:p>
        </p:txBody>
      </p:sp>
      <p:sp>
        <p:nvSpPr>
          <p:cNvPr id="140" name="Google Shape;140;p7"/>
          <p:cNvSpPr/>
          <p:nvPr/>
        </p:nvSpPr>
        <p:spPr>
          <a:xfrm>
            <a:off x="1238225" y="2967176"/>
            <a:ext cx="2604382" cy="1345460"/>
          </a:xfrm>
          <a:custGeom>
            <a:rect b="b" l="l" r="r" t="t"/>
            <a:pathLst>
              <a:path extrusionOk="0" h="2880" w="5574">
                <a:moveTo>
                  <a:pt x="5573" y="1440"/>
                </a:moveTo>
                <a:lnTo>
                  <a:pt x="5573" y="1440"/>
                </a:lnTo>
                <a:cubicBezTo>
                  <a:pt x="5573" y="2236"/>
                  <a:pt x="4326" y="2879"/>
                  <a:pt x="2787" y="2879"/>
                </a:cubicBezTo>
                <a:lnTo>
                  <a:pt x="2787" y="2879"/>
                </a:lnTo>
                <a:cubicBezTo>
                  <a:pt x="1248" y="2879"/>
                  <a:pt x="0" y="2236"/>
                  <a:pt x="0" y="1440"/>
                </a:cubicBezTo>
                <a:lnTo>
                  <a:pt x="0" y="1440"/>
                </a:lnTo>
                <a:cubicBezTo>
                  <a:pt x="0" y="644"/>
                  <a:pt x="1248" y="0"/>
                  <a:pt x="2787" y="0"/>
                </a:cubicBezTo>
                <a:lnTo>
                  <a:pt x="2787" y="0"/>
                </a:lnTo>
                <a:cubicBezTo>
                  <a:pt x="4326" y="0"/>
                  <a:pt x="5573" y="644"/>
                  <a:pt x="5573" y="1440"/>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1" name="Google Shape;141;p7"/>
          <p:cNvSpPr/>
          <p:nvPr/>
        </p:nvSpPr>
        <p:spPr>
          <a:xfrm>
            <a:off x="1155807" y="2905362"/>
            <a:ext cx="2771278" cy="1469087"/>
          </a:xfrm>
          <a:custGeom>
            <a:rect b="b" l="l" r="r" t="t"/>
            <a:pathLst>
              <a:path extrusionOk="0" h="3144" w="5931">
                <a:moveTo>
                  <a:pt x="2965" y="10"/>
                </a:moveTo>
                <a:lnTo>
                  <a:pt x="2965" y="10"/>
                </a:lnTo>
                <a:cubicBezTo>
                  <a:pt x="1336" y="10"/>
                  <a:pt x="10" y="711"/>
                  <a:pt x="10" y="1572"/>
                </a:cubicBezTo>
                <a:lnTo>
                  <a:pt x="10" y="1572"/>
                </a:lnTo>
                <a:cubicBezTo>
                  <a:pt x="10" y="2432"/>
                  <a:pt x="1336" y="3132"/>
                  <a:pt x="2965" y="3132"/>
                </a:cubicBezTo>
                <a:lnTo>
                  <a:pt x="2965" y="3132"/>
                </a:lnTo>
                <a:cubicBezTo>
                  <a:pt x="4595" y="3132"/>
                  <a:pt x="5920" y="2432"/>
                  <a:pt x="5920" y="1572"/>
                </a:cubicBezTo>
                <a:lnTo>
                  <a:pt x="5920" y="1572"/>
                </a:lnTo>
                <a:cubicBezTo>
                  <a:pt x="5920" y="711"/>
                  <a:pt x="4595" y="10"/>
                  <a:pt x="2965" y="10"/>
                </a:cubicBezTo>
                <a:close/>
                <a:moveTo>
                  <a:pt x="2965" y="3143"/>
                </a:moveTo>
                <a:lnTo>
                  <a:pt x="2965" y="3143"/>
                </a:lnTo>
                <a:cubicBezTo>
                  <a:pt x="2174" y="3143"/>
                  <a:pt x="1429" y="2979"/>
                  <a:pt x="870" y="2683"/>
                </a:cubicBezTo>
                <a:lnTo>
                  <a:pt x="870" y="2683"/>
                </a:lnTo>
                <a:cubicBezTo>
                  <a:pt x="309" y="2388"/>
                  <a:pt x="0" y="1993"/>
                  <a:pt x="0" y="1572"/>
                </a:cubicBezTo>
                <a:lnTo>
                  <a:pt x="0" y="1572"/>
                </a:lnTo>
                <a:cubicBezTo>
                  <a:pt x="0" y="1152"/>
                  <a:pt x="309" y="757"/>
                  <a:pt x="870" y="460"/>
                </a:cubicBezTo>
                <a:lnTo>
                  <a:pt x="870" y="460"/>
                </a:lnTo>
                <a:cubicBezTo>
                  <a:pt x="1429" y="164"/>
                  <a:pt x="2174" y="0"/>
                  <a:pt x="2965" y="0"/>
                </a:cubicBezTo>
                <a:lnTo>
                  <a:pt x="2965" y="0"/>
                </a:lnTo>
                <a:cubicBezTo>
                  <a:pt x="3757" y="0"/>
                  <a:pt x="4501" y="164"/>
                  <a:pt x="5061" y="460"/>
                </a:cubicBezTo>
                <a:lnTo>
                  <a:pt x="5061" y="460"/>
                </a:lnTo>
                <a:cubicBezTo>
                  <a:pt x="5621" y="757"/>
                  <a:pt x="5930" y="1152"/>
                  <a:pt x="5930" y="1572"/>
                </a:cubicBezTo>
                <a:lnTo>
                  <a:pt x="5930" y="1572"/>
                </a:lnTo>
                <a:cubicBezTo>
                  <a:pt x="5930" y="1993"/>
                  <a:pt x="5621" y="2388"/>
                  <a:pt x="5061" y="2683"/>
                </a:cubicBezTo>
                <a:lnTo>
                  <a:pt x="5061" y="2683"/>
                </a:lnTo>
                <a:cubicBezTo>
                  <a:pt x="4501" y="2979"/>
                  <a:pt x="3757" y="3143"/>
                  <a:pt x="2965" y="31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Poppins"/>
              <a:ea typeface="Poppins"/>
              <a:cs typeface="Poppins"/>
              <a:sym typeface="Poppins"/>
            </a:endParaRPr>
          </a:p>
        </p:txBody>
      </p:sp>
      <p:sp>
        <p:nvSpPr>
          <p:cNvPr id="142" name="Google Shape;142;p7"/>
          <p:cNvSpPr/>
          <p:nvPr/>
        </p:nvSpPr>
        <p:spPr>
          <a:xfrm>
            <a:off x="1238225" y="4768849"/>
            <a:ext cx="2604382" cy="1345460"/>
          </a:xfrm>
          <a:custGeom>
            <a:rect b="b" l="l" r="r" t="t"/>
            <a:pathLst>
              <a:path extrusionOk="0" h="2881" w="5574">
                <a:moveTo>
                  <a:pt x="5573" y="1440"/>
                </a:moveTo>
                <a:lnTo>
                  <a:pt x="5573" y="1440"/>
                </a:lnTo>
                <a:cubicBezTo>
                  <a:pt x="5573" y="2236"/>
                  <a:pt x="4326" y="2880"/>
                  <a:pt x="2787" y="2880"/>
                </a:cubicBezTo>
                <a:lnTo>
                  <a:pt x="2787" y="2880"/>
                </a:lnTo>
                <a:cubicBezTo>
                  <a:pt x="1248" y="2880"/>
                  <a:pt x="0" y="2236"/>
                  <a:pt x="0" y="1440"/>
                </a:cubicBezTo>
                <a:lnTo>
                  <a:pt x="0" y="1440"/>
                </a:lnTo>
                <a:cubicBezTo>
                  <a:pt x="0" y="645"/>
                  <a:pt x="1248" y="0"/>
                  <a:pt x="2787" y="0"/>
                </a:cubicBezTo>
                <a:lnTo>
                  <a:pt x="2787" y="0"/>
                </a:lnTo>
                <a:cubicBezTo>
                  <a:pt x="4326" y="0"/>
                  <a:pt x="5573" y="645"/>
                  <a:pt x="5573" y="1440"/>
                </a:cubicBezTo>
              </a:path>
            </a:pathLst>
          </a:custGeom>
          <a:solidFill>
            <a:srgbClr val="A5A5A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3" name="Google Shape;143;p7"/>
          <p:cNvSpPr/>
          <p:nvPr/>
        </p:nvSpPr>
        <p:spPr>
          <a:xfrm>
            <a:off x="1155807" y="4707036"/>
            <a:ext cx="2771278" cy="1469087"/>
          </a:xfrm>
          <a:custGeom>
            <a:rect b="b" l="l" r="r" t="t"/>
            <a:pathLst>
              <a:path extrusionOk="0" h="3144" w="5931">
                <a:moveTo>
                  <a:pt x="2965" y="10"/>
                </a:moveTo>
                <a:lnTo>
                  <a:pt x="2965" y="10"/>
                </a:lnTo>
                <a:cubicBezTo>
                  <a:pt x="1336" y="10"/>
                  <a:pt x="10" y="710"/>
                  <a:pt x="10" y="1571"/>
                </a:cubicBezTo>
                <a:lnTo>
                  <a:pt x="10" y="1571"/>
                </a:lnTo>
                <a:cubicBezTo>
                  <a:pt x="10" y="2432"/>
                  <a:pt x="1336" y="3133"/>
                  <a:pt x="2965" y="3133"/>
                </a:cubicBezTo>
                <a:lnTo>
                  <a:pt x="2965" y="3133"/>
                </a:lnTo>
                <a:cubicBezTo>
                  <a:pt x="4595" y="3133"/>
                  <a:pt x="5920" y="2432"/>
                  <a:pt x="5920" y="1571"/>
                </a:cubicBezTo>
                <a:lnTo>
                  <a:pt x="5920" y="1571"/>
                </a:lnTo>
                <a:cubicBezTo>
                  <a:pt x="5920" y="710"/>
                  <a:pt x="4595" y="10"/>
                  <a:pt x="2965" y="10"/>
                </a:cubicBezTo>
                <a:close/>
                <a:moveTo>
                  <a:pt x="2965" y="3143"/>
                </a:moveTo>
                <a:lnTo>
                  <a:pt x="2965" y="3143"/>
                </a:lnTo>
                <a:cubicBezTo>
                  <a:pt x="2174" y="3143"/>
                  <a:pt x="1429" y="2980"/>
                  <a:pt x="870" y="2683"/>
                </a:cubicBezTo>
                <a:lnTo>
                  <a:pt x="870" y="2683"/>
                </a:lnTo>
                <a:cubicBezTo>
                  <a:pt x="309" y="2387"/>
                  <a:pt x="0" y="1992"/>
                  <a:pt x="0" y="1571"/>
                </a:cubicBezTo>
                <a:lnTo>
                  <a:pt x="0" y="1571"/>
                </a:lnTo>
                <a:cubicBezTo>
                  <a:pt x="0" y="1151"/>
                  <a:pt x="309" y="756"/>
                  <a:pt x="870" y="459"/>
                </a:cubicBezTo>
                <a:lnTo>
                  <a:pt x="870" y="459"/>
                </a:lnTo>
                <a:cubicBezTo>
                  <a:pt x="1429" y="163"/>
                  <a:pt x="2174" y="0"/>
                  <a:pt x="2965" y="0"/>
                </a:cubicBezTo>
                <a:lnTo>
                  <a:pt x="2965" y="0"/>
                </a:lnTo>
                <a:cubicBezTo>
                  <a:pt x="3757" y="0"/>
                  <a:pt x="4501" y="163"/>
                  <a:pt x="5061" y="459"/>
                </a:cubicBezTo>
                <a:lnTo>
                  <a:pt x="5061" y="459"/>
                </a:lnTo>
                <a:cubicBezTo>
                  <a:pt x="5621" y="756"/>
                  <a:pt x="5930" y="1151"/>
                  <a:pt x="5930" y="1571"/>
                </a:cubicBezTo>
                <a:lnTo>
                  <a:pt x="5930" y="1571"/>
                </a:lnTo>
                <a:cubicBezTo>
                  <a:pt x="5930" y="1992"/>
                  <a:pt x="5621" y="2387"/>
                  <a:pt x="5061" y="2683"/>
                </a:cubicBezTo>
                <a:lnTo>
                  <a:pt x="5061" y="2683"/>
                </a:lnTo>
                <a:cubicBezTo>
                  <a:pt x="4501" y="2980"/>
                  <a:pt x="3757" y="3143"/>
                  <a:pt x="2965" y="3143"/>
                </a:cubicBezTo>
                <a:close/>
              </a:path>
            </a:pathLst>
          </a:custGeom>
          <a:solidFill>
            <a:srgbClr val="595959"/>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4" name="Google Shape;144;p7"/>
          <p:cNvSpPr/>
          <p:nvPr/>
        </p:nvSpPr>
        <p:spPr>
          <a:xfrm>
            <a:off x="5305512" y="2967176"/>
            <a:ext cx="2604382" cy="1345460"/>
          </a:xfrm>
          <a:custGeom>
            <a:rect b="b" l="l" r="r" t="t"/>
            <a:pathLst>
              <a:path extrusionOk="0" h="2880" w="5573">
                <a:moveTo>
                  <a:pt x="5572" y="1440"/>
                </a:moveTo>
                <a:lnTo>
                  <a:pt x="5572" y="1440"/>
                </a:lnTo>
                <a:cubicBezTo>
                  <a:pt x="5572" y="2236"/>
                  <a:pt x="4325" y="2879"/>
                  <a:pt x="2786" y="2879"/>
                </a:cubicBezTo>
                <a:lnTo>
                  <a:pt x="2786" y="2879"/>
                </a:lnTo>
                <a:cubicBezTo>
                  <a:pt x="1247" y="2879"/>
                  <a:pt x="0" y="2236"/>
                  <a:pt x="0" y="1440"/>
                </a:cubicBezTo>
                <a:lnTo>
                  <a:pt x="0" y="1440"/>
                </a:lnTo>
                <a:cubicBezTo>
                  <a:pt x="0" y="644"/>
                  <a:pt x="1247" y="0"/>
                  <a:pt x="2786" y="0"/>
                </a:cubicBezTo>
                <a:lnTo>
                  <a:pt x="2786" y="0"/>
                </a:lnTo>
                <a:cubicBezTo>
                  <a:pt x="4325" y="0"/>
                  <a:pt x="5572" y="644"/>
                  <a:pt x="5572" y="1440"/>
                </a:cubicBezTo>
              </a:path>
            </a:pathLst>
          </a:custGeom>
          <a:solidFill>
            <a:srgbClr val="A5A5A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5" name="Google Shape;145;p7"/>
          <p:cNvSpPr/>
          <p:nvPr/>
        </p:nvSpPr>
        <p:spPr>
          <a:xfrm>
            <a:off x="5223094" y="2905362"/>
            <a:ext cx="2771278" cy="1469087"/>
          </a:xfrm>
          <a:custGeom>
            <a:rect b="b" l="l" r="r" t="t"/>
            <a:pathLst>
              <a:path extrusionOk="0" h="3144" w="5932">
                <a:moveTo>
                  <a:pt x="2965" y="10"/>
                </a:moveTo>
                <a:lnTo>
                  <a:pt x="2965" y="10"/>
                </a:lnTo>
                <a:cubicBezTo>
                  <a:pt x="1336" y="10"/>
                  <a:pt x="10" y="711"/>
                  <a:pt x="10" y="1572"/>
                </a:cubicBezTo>
                <a:lnTo>
                  <a:pt x="10" y="1572"/>
                </a:lnTo>
                <a:cubicBezTo>
                  <a:pt x="10" y="2432"/>
                  <a:pt x="1336" y="3132"/>
                  <a:pt x="2965" y="3132"/>
                </a:cubicBezTo>
                <a:lnTo>
                  <a:pt x="2965" y="3132"/>
                </a:lnTo>
                <a:cubicBezTo>
                  <a:pt x="4595" y="3132"/>
                  <a:pt x="5920" y="2432"/>
                  <a:pt x="5920" y="1572"/>
                </a:cubicBezTo>
                <a:lnTo>
                  <a:pt x="5920" y="1572"/>
                </a:lnTo>
                <a:cubicBezTo>
                  <a:pt x="5920" y="711"/>
                  <a:pt x="4595" y="10"/>
                  <a:pt x="2965" y="10"/>
                </a:cubicBezTo>
                <a:close/>
                <a:moveTo>
                  <a:pt x="2965" y="3143"/>
                </a:moveTo>
                <a:lnTo>
                  <a:pt x="2965" y="3143"/>
                </a:lnTo>
                <a:cubicBezTo>
                  <a:pt x="2174" y="3143"/>
                  <a:pt x="1430" y="2979"/>
                  <a:pt x="870" y="2683"/>
                </a:cubicBezTo>
                <a:lnTo>
                  <a:pt x="870" y="2683"/>
                </a:lnTo>
                <a:cubicBezTo>
                  <a:pt x="309" y="2388"/>
                  <a:pt x="0" y="1993"/>
                  <a:pt x="0" y="1572"/>
                </a:cubicBezTo>
                <a:lnTo>
                  <a:pt x="0" y="1572"/>
                </a:lnTo>
                <a:cubicBezTo>
                  <a:pt x="0" y="1152"/>
                  <a:pt x="309" y="757"/>
                  <a:pt x="870" y="460"/>
                </a:cubicBezTo>
                <a:lnTo>
                  <a:pt x="870" y="460"/>
                </a:lnTo>
                <a:cubicBezTo>
                  <a:pt x="1430" y="164"/>
                  <a:pt x="2174" y="0"/>
                  <a:pt x="2965" y="0"/>
                </a:cubicBezTo>
                <a:lnTo>
                  <a:pt x="2965" y="0"/>
                </a:lnTo>
                <a:cubicBezTo>
                  <a:pt x="3757" y="0"/>
                  <a:pt x="4501" y="164"/>
                  <a:pt x="5061" y="460"/>
                </a:cubicBezTo>
                <a:lnTo>
                  <a:pt x="5061" y="460"/>
                </a:lnTo>
                <a:cubicBezTo>
                  <a:pt x="5622" y="757"/>
                  <a:pt x="5931" y="1152"/>
                  <a:pt x="5931" y="1572"/>
                </a:cubicBezTo>
                <a:lnTo>
                  <a:pt x="5931" y="1572"/>
                </a:lnTo>
                <a:cubicBezTo>
                  <a:pt x="5931" y="1993"/>
                  <a:pt x="5622" y="2388"/>
                  <a:pt x="5061" y="2683"/>
                </a:cubicBezTo>
                <a:lnTo>
                  <a:pt x="5061" y="2683"/>
                </a:lnTo>
                <a:cubicBezTo>
                  <a:pt x="4501" y="2979"/>
                  <a:pt x="3757" y="3143"/>
                  <a:pt x="2965" y="3143"/>
                </a:cubicBezTo>
                <a:close/>
              </a:path>
            </a:pathLst>
          </a:custGeom>
          <a:solidFill>
            <a:schemeClr val="accent4"/>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Poppins"/>
              <a:ea typeface="Poppins"/>
              <a:cs typeface="Poppins"/>
              <a:sym typeface="Poppins"/>
            </a:endParaRPr>
          </a:p>
        </p:txBody>
      </p:sp>
      <p:sp>
        <p:nvSpPr>
          <p:cNvPr id="146" name="Google Shape;146;p7"/>
          <p:cNvSpPr/>
          <p:nvPr/>
        </p:nvSpPr>
        <p:spPr>
          <a:xfrm>
            <a:off x="5305512" y="4768849"/>
            <a:ext cx="2604382" cy="1345460"/>
          </a:xfrm>
          <a:custGeom>
            <a:rect b="b" l="l" r="r" t="t"/>
            <a:pathLst>
              <a:path extrusionOk="0" h="2881" w="5573">
                <a:moveTo>
                  <a:pt x="5572" y="1440"/>
                </a:moveTo>
                <a:lnTo>
                  <a:pt x="5572" y="1440"/>
                </a:lnTo>
                <a:cubicBezTo>
                  <a:pt x="5572" y="2236"/>
                  <a:pt x="4325" y="2880"/>
                  <a:pt x="2786" y="2880"/>
                </a:cubicBezTo>
                <a:lnTo>
                  <a:pt x="2786" y="2880"/>
                </a:lnTo>
                <a:cubicBezTo>
                  <a:pt x="1247" y="2880"/>
                  <a:pt x="0" y="2236"/>
                  <a:pt x="0" y="1440"/>
                </a:cubicBezTo>
                <a:lnTo>
                  <a:pt x="0" y="1440"/>
                </a:lnTo>
                <a:cubicBezTo>
                  <a:pt x="0" y="645"/>
                  <a:pt x="1247" y="0"/>
                  <a:pt x="2786" y="0"/>
                </a:cubicBezTo>
                <a:lnTo>
                  <a:pt x="2786" y="0"/>
                </a:lnTo>
                <a:cubicBezTo>
                  <a:pt x="4325" y="0"/>
                  <a:pt x="5572" y="645"/>
                  <a:pt x="5572" y="1440"/>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7" name="Google Shape;147;p7"/>
          <p:cNvSpPr/>
          <p:nvPr/>
        </p:nvSpPr>
        <p:spPr>
          <a:xfrm>
            <a:off x="5223094" y="4707036"/>
            <a:ext cx="2771278" cy="1469087"/>
          </a:xfrm>
          <a:custGeom>
            <a:rect b="b" l="l" r="r" t="t"/>
            <a:pathLst>
              <a:path extrusionOk="0" h="3144" w="5932">
                <a:moveTo>
                  <a:pt x="2965" y="10"/>
                </a:moveTo>
                <a:lnTo>
                  <a:pt x="2965" y="10"/>
                </a:lnTo>
                <a:cubicBezTo>
                  <a:pt x="1336" y="10"/>
                  <a:pt x="10" y="710"/>
                  <a:pt x="10" y="1571"/>
                </a:cubicBezTo>
                <a:lnTo>
                  <a:pt x="10" y="1571"/>
                </a:lnTo>
                <a:cubicBezTo>
                  <a:pt x="10" y="2432"/>
                  <a:pt x="1336" y="3133"/>
                  <a:pt x="2965" y="3133"/>
                </a:cubicBezTo>
                <a:lnTo>
                  <a:pt x="2965" y="3133"/>
                </a:lnTo>
                <a:cubicBezTo>
                  <a:pt x="4595" y="3133"/>
                  <a:pt x="5920" y="2432"/>
                  <a:pt x="5920" y="1571"/>
                </a:cubicBezTo>
                <a:lnTo>
                  <a:pt x="5920" y="1571"/>
                </a:lnTo>
                <a:cubicBezTo>
                  <a:pt x="5920" y="710"/>
                  <a:pt x="4595" y="10"/>
                  <a:pt x="2965" y="10"/>
                </a:cubicBezTo>
                <a:close/>
                <a:moveTo>
                  <a:pt x="2965" y="3143"/>
                </a:moveTo>
                <a:lnTo>
                  <a:pt x="2965" y="3143"/>
                </a:lnTo>
                <a:cubicBezTo>
                  <a:pt x="2174" y="3143"/>
                  <a:pt x="1430" y="2980"/>
                  <a:pt x="870" y="2683"/>
                </a:cubicBezTo>
                <a:lnTo>
                  <a:pt x="870" y="2683"/>
                </a:lnTo>
                <a:cubicBezTo>
                  <a:pt x="309" y="2387"/>
                  <a:pt x="0" y="1992"/>
                  <a:pt x="0" y="1571"/>
                </a:cubicBezTo>
                <a:lnTo>
                  <a:pt x="0" y="1571"/>
                </a:lnTo>
                <a:cubicBezTo>
                  <a:pt x="0" y="1151"/>
                  <a:pt x="309" y="756"/>
                  <a:pt x="870" y="459"/>
                </a:cubicBezTo>
                <a:lnTo>
                  <a:pt x="870" y="459"/>
                </a:lnTo>
                <a:cubicBezTo>
                  <a:pt x="1430" y="163"/>
                  <a:pt x="2174" y="0"/>
                  <a:pt x="2965" y="0"/>
                </a:cubicBezTo>
                <a:lnTo>
                  <a:pt x="2965" y="0"/>
                </a:lnTo>
                <a:cubicBezTo>
                  <a:pt x="3757" y="0"/>
                  <a:pt x="4501" y="163"/>
                  <a:pt x="5061" y="459"/>
                </a:cubicBezTo>
                <a:lnTo>
                  <a:pt x="5061" y="459"/>
                </a:lnTo>
                <a:cubicBezTo>
                  <a:pt x="5622" y="756"/>
                  <a:pt x="5931" y="1151"/>
                  <a:pt x="5931" y="1571"/>
                </a:cubicBezTo>
                <a:lnTo>
                  <a:pt x="5931" y="1571"/>
                </a:lnTo>
                <a:cubicBezTo>
                  <a:pt x="5931" y="1992"/>
                  <a:pt x="5622" y="2387"/>
                  <a:pt x="5061" y="2683"/>
                </a:cubicBezTo>
                <a:lnTo>
                  <a:pt x="5061" y="2683"/>
                </a:lnTo>
                <a:cubicBezTo>
                  <a:pt x="4501" y="2980"/>
                  <a:pt x="3757" y="3143"/>
                  <a:pt x="2965" y="3143"/>
                </a:cubicBezTo>
                <a:close/>
              </a:path>
            </a:pathLst>
          </a:custGeom>
          <a:solidFill>
            <a:schemeClr val="accent3"/>
          </a:solidFill>
          <a:ln cap="flat" cmpd="sng" w="9525">
            <a:solidFill>
              <a:srgbClr val="93B3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8" name="Google Shape;148;p7"/>
          <p:cNvSpPr/>
          <p:nvPr/>
        </p:nvSpPr>
        <p:spPr>
          <a:xfrm>
            <a:off x="3778735" y="3628574"/>
            <a:ext cx="595463" cy="383240"/>
          </a:xfrm>
          <a:custGeom>
            <a:rect b="b" l="l" r="r" t="t"/>
            <a:pathLst>
              <a:path extrusionOk="0" h="821" w="1276">
                <a:moveTo>
                  <a:pt x="1251" y="568"/>
                </a:moveTo>
                <a:lnTo>
                  <a:pt x="1251" y="568"/>
                </a:lnTo>
                <a:cubicBezTo>
                  <a:pt x="1237" y="568"/>
                  <a:pt x="1230" y="579"/>
                  <a:pt x="1228" y="592"/>
                </a:cubicBezTo>
                <a:lnTo>
                  <a:pt x="1228" y="592"/>
                </a:lnTo>
                <a:cubicBezTo>
                  <a:pt x="1221" y="648"/>
                  <a:pt x="1182" y="696"/>
                  <a:pt x="1142" y="737"/>
                </a:cubicBezTo>
                <a:lnTo>
                  <a:pt x="1142" y="737"/>
                </a:lnTo>
                <a:cubicBezTo>
                  <a:pt x="1128" y="552"/>
                  <a:pt x="1085" y="361"/>
                  <a:pt x="958" y="220"/>
                </a:cubicBezTo>
                <a:lnTo>
                  <a:pt x="958" y="220"/>
                </a:lnTo>
                <a:cubicBezTo>
                  <a:pt x="820" y="67"/>
                  <a:pt x="611" y="0"/>
                  <a:pt x="411" y="1"/>
                </a:cubicBezTo>
                <a:lnTo>
                  <a:pt x="411" y="1"/>
                </a:lnTo>
                <a:cubicBezTo>
                  <a:pt x="280" y="2"/>
                  <a:pt x="151" y="30"/>
                  <a:pt x="28" y="71"/>
                </a:cubicBezTo>
                <a:lnTo>
                  <a:pt x="28" y="71"/>
                </a:lnTo>
                <a:cubicBezTo>
                  <a:pt x="0" y="80"/>
                  <a:pt x="13" y="124"/>
                  <a:pt x="41" y="115"/>
                </a:cubicBezTo>
                <a:lnTo>
                  <a:pt x="41" y="115"/>
                </a:lnTo>
                <a:cubicBezTo>
                  <a:pt x="241" y="48"/>
                  <a:pt x="461" y="17"/>
                  <a:pt x="665" y="86"/>
                </a:cubicBezTo>
                <a:lnTo>
                  <a:pt x="665" y="86"/>
                </a:lnTo>
                <a:cubicBezTo>
                  <a:pt x="752" y="115"/>
                  <a:pt x="834" y="162"/>
                  <a:pt x="900" y="226"/>
                </a:cubicBezTo>
                <a:lnTo>
                  <a:pt x="900" y="226"/>
                </a:lnTo>
                <a:cubicBezTo>
                  <a:pt x="968" y="292"/>
                  <a:pt x="1016" y="375"/>
                  <a:pt x="1045" y="464"/>
                </a:cubicBezTo>
                <a:lnTo>
                  <a:pt x="1045" y="464"/>
                </a:lnTo>
                <a:cubicBezTo>
                  <a:pt x="1077" y="558"/>
                  <a:pt x="1091" y="656"/>
                  <a:pt x="1097" y="754"/>
                </a:cubicBezTo>
                <a:lnTo>
                  <a:pt x="1097" y="754"/>
                </a:lnTo>
                <a:cubicBezTo>
                  <a:pt x="1096" y="752"/>
                  <a:pt x="1093" y="750"/>
                  <a:pt x="1091" y="748"/>
                </a:cubicBezTo>
                <a:lnTo>
                  <a:pt x="1091" y="748"/>
                </a:lnTo>
                <a:cubicBezTo>
                  <a:pt x="1074" y="735"/>
                  <a:pt x="1058" y="722"/>
                  <a:pt x="1043" y="710"/>
                </a:cubicBezTo>
                <a:lnTo>
                  <a:pt x="1043" y="710"/>
                </a:lnTo>
                <a:cubicBezTo>
                  <a:pt x="1011" y="683"/>
                  <a:pt x="980" y="656"/>
                  <a:pt x="950" y="628"/>
                </a:cubicBezTo>
                <a:lnTo>
                  <a:pt x="950" y="628"/>
                </a:lnTo>
                <a:cubicBezTo>
                  <a:pt x="929" y="607"/>
                  <a:pt x="896" y="640"/>
                  <a:pt x="918" y="660"/>
                </a:cubicBezTo>
                <a:lnTo>
                  <a:pt x="918" y="660"/>
                </a:lnTo>
                <a:cubicBezTo>
                  <a:pt x="952" y="693"/>
                  <a:pt x="988" y="724"/>
                  <a:pt x="1025" y="754"/>
                </a:cubicBezTo>
                <a:lnTo>
                  <a:pt x="1025" y="754"/>
                </a:lnTo>
                <a:cubicBezTo>
                  <a:pt x="1044" y="769"/>
                  <a:pt x="1063" y="784"/>
                  <a:pt x="1082" y="798"/>
                </a:cubicBezTo>
                <a:lnTo>
                  <a:pt x="1082" y="798"/>
                </a:lnTo>
                <a:cubicBezTo>
                  <a:pt x="1102" y="814"/>
                  <a:pt x="1123" y="820"/>
                  <a:pt x="1144" y="801"/>
                </a:cubicBezTo>
                <a:lnTo>
                  <a:pt x="1144" y="801"/>
                </a:lnTo>
                <a:cubicBezTo>
                  <a:pt x="1205" y="745"/>
                  <a:pt x="1263" y="676"/>
                  <a:pt x="1274" y="592"/>
                </a:cubicBezTo>
                <a:lnTo>
                  <a:pt x="1274" y="592"/>
                </a:lnTo>
                <a:cubicBezTo>
                  <a:pt x="1275" y="579"/>
                  <a:pt x="1262" y="568"/>
                  <a:pt x="1251" y="568"/>
                </a:cubicBezTo>
              </a:path>
            </a:pathLst>
          </a:custGeom>
          <a:solidFill>
            <a:srgbClr val="8CB3E3"/>
          </a:solidFill>
          <a:ln cap="flat" cmpd="sng" w="9525">
            <a:solidFill>
              <a:srgbClr val="538C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9" name="Google Shape;149;p7"/>
          <p:cNvSpPr/>
          <p:nvPr/>
        </p:nvSpPr>
        <p:spPr>
          <a:xfrm>
            <a:off x="4771862" y="3626513"/>
            <a:ext cx="595463" cy="383240"/>
          </a:xfrm>
          <a:custGeom>
            <a:rect b="b" l="l" r="r" t="t"/>
            <a:pathLst>
              <a:path extrusionOk="0" h="821" w="1276">
                <a:moveTo>
                  <a:pt x="1247" y="71"/>
                </a:moveTo>
                <a:lnTo>
                  <a:pt x="1247" y="71"/>
                </a:lnTo>
                <a:cubicBezTo>
                  <a:pt x="1124" y="30"/>
                  <a:pt x="995" y="2"/>
                  <a:pt x="864" y="1"/>
                </a:cubicBezTo>
                <a:lnTo>
                  <a:pt x="864" y="1"/>
                </a:lnTo>
                <a:cubicBezTo>
                  <a:pt x="664" y="0"/>
                  <a:pt x="455" y="67"/>
                  <a:pt x="318" y="219"/>
                </a:cubicBezTo>
                <a:lnTo>
                  <a:pt x="318" y="219"/>
                </a:lnTo>
                <a:cubicBezTo>
                  <a:pt x="190" y="361"/>
                  <a:pt x="147" y="552"/>
                  <a:pt x="133" y="737"/>
                </a:cubicBezTo>
                <a:lnTo>
                  <a:pt x="133" y="737"/>
                </a:lnTo>
                <a:cubicBezTo>
                  <a:pt x="93" y="696"/>
                  <a:pt x="55" y="649"/>
                  <a:pt x="48" y="591"/>
                </a:cubicBezTo>
                <a:lnTo>
                  <a:pt x="48" y="591"/>
                </a:lnTo>
                <a:cubicBezTo>
                  <a:pt x="46" y="579"/>
                  <a:pt x="38" y="569"/>
                  <a:pt x="24" y="569"/>
                </a:cubicBezTo>
                <a:lnTo>
                  <a:pt x="24" y="569"/>
                </a:lnTo>
                <a:cubicBezTo>
                  <a:pt x="13" y="569"/>
                  <a:pt x="0" y="579"/>
                  <a:pt x="2" y="591"/>
                </a:cubicBezTo>
                <a:lnTo>
                  <a:pt x="2" y="591"/>
                </a:lnTo>
                <a:cubicBezTo>
                  <a:pt x="13" y="676"/>
                  <a:pt x="71" y="745"/>
                  <a:pt x="131" y="801"/>
                </a:cubicBezTo>
                <a:lnTo>
                  <a:pt x="131" y="801"/>
                </a:lnTo>
                <a:cubicBezTo>
                  <a:pt x="152" y="820"/>
                  <a:pt x="173" y="814"/>
                  <a:pt x="194" y="798"/>
                </a:cubicBezTo>
                <a:lnTo>
                  <a:pt x="194" y="798"/>
                </a:lnTo>
                <a:cubicBezTo>
                  <a:pt x="213" y="784"/>
                  <a:pt x="232" y="769"/>
                  <a:pt x="250" y="754"/>
                </a:cubicBezTo>
                <a:lnTo>
                  <a:pt x="250" y="754"/>
                </a:lnTo>
                <a:cubicBezTo>
                  <a:pt x="287" y="724"/>
                  <a:pt x="323" y="693"/>
                  <a:pt x="358" y="660"/>
                </a:cubicBezTo>
                <a:lnTo>
                  <a:pt x="358" y="660"/>
                </a:lnTo>
                <a:cubicBezTo>
                  <a:pt x="379" y="639"/>
                  <a:pt x="347" y="607"/>
                  <a:pt x="325" y="627"/>
                </a:cubicBezTo>
                <a:lnTo>
                  <a:pt x="325" y="627"/>
                </a:lnTo>
                <a:cubicBezTo>
                  <a:pt x="295" y="656"/>
                  <a:pt x="265" y="683"/>
                  <a:pt x="233" y="709"/>
                </a:cubicBezTo>
                <a:lnTo>
                  <a:pt x="233" y="709"/>
                </a:lnTo>
                <a:cubicBezTo>
                  <a:pt x="217" y="723"/>
                  <a:pt x="201" y="735"/>
                  <a:pt x="185" y="748"/>
                </a:cubicBezTo>
                <a:lnTo>
                  <a:pt x="185" y="748"/>
                </a:lnTo>
                <a:cubicBezTo>
                  <a:pt x="182" y="750"/>
                  <a:pt x="180" y="751"/>
                  <a:pt x="178" y="753"/>
                </a:cubicBezTo>
                <a:lnTo>
                  <a:pt x="178" y="753"/>
                </a:lnTo>
                <a:cubicBezTo>
                  <a:pt x="185" y="655"/>
                  <a:pt x="198" y="558"/>
                  <a:pt x="230" y="465"/>
                </a:cubicBezTo>
                <a:lnTo>
                  <a:pt x="230" y="465"/>
                </a:lnTo>
                <a:cubicBezTo>
                  <a:pt x="260" y="375"/>
                  <a:pt x="307" y="292"/>
                  <a:pt x="375" y="226"/>
                </a:cubicBezTo>
                <a:lnTo>
                  <a:pt x="375" y="226"/>
                </a:lnTo>
                <a:cubicBezTo>
                  <a:pt x="441" y="162"/>
                  <a:pt x="523" y="115"/>
                  <a:pt x="610" y="85"/>
                </a:cubicBezTo>
                <a:lnTo>
                  <a:pt x="610" y="85"/>
                </a:lnTo>
                <a:cubicBezTo>
                  <a:pt x="814" y="17"/>
                  <a:pt x="1035" y="48"/>
                  <a:pt x="1235" y="115"/>
                </a:cubicBezTo>
                <a:lnTo>
                  <a:pt x="1235" y="115"/>
                </a:lnTo>
                <a:cubicBezTo>
                  <a:pt x="1263" y="125"/>
                  <a:pt x="1275" y="80"/>
                  <a:pt x="1247" y="71"/>
                </a:cubicBezTo>
              </a:path>
            </a:pathLst>
          </a:custGeom>
          <a:solidFill>
            <a:srgbClr val="A5A5A5"/>
          </a:solid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0" name="Google Shape;150;p7"/>
          <p:cNvSpPr/>
          <p:nvPr/>
        </p:nvSpPr>
        <p:spPr>
          <a:xfrm>
            <a:off x="4771862" y="5119123"/>
            <a:ext cx="595463" cy="383240"/>
          </a:xfrm>
          <a:custGeom>
            <a:rect b="b" l="l" r="r" t="t"/>
            <a:pathLst>
              <a:path extrusionOk="0" h="821" w="1276">
                <a:moveTo>
                  <a:pt x="24" y="251"/>
                </a:moveTo>
                <a:lnTo>
                  <a:pt x="24" y="251"/>
                </a:lnTo>
                <a:cubicBezTo>
                  <a:pt x="38" y="251"/>
                  <a:pt x="46" y="241"/>
                  <a:pt x="48" y="229"/>
                </a:cubicBezTo>
                <a:lnTo>
                  <a:pt x="48" y="229"/>
                </a:lnTo>
                <a:cubicBezTo>
                  <a:pt x="55" y="171"/>
                  <a:pt x="93" y="124"/>
                  <a:pt x="133" y="82"/>
                </a:cubicBezTo>
                <a:lnTo>
                  <a:pt x="133" y="82"/>
                </a:lnTo>
                <a:cubicBezTo>
                  <a:pt x="147" y="268"/>
                  <a:pt x="190" y="459"/>
                  <a:pt x="318" y="601"/>
                </a:cubicBezTo>
                <a:lnTo>
                  <a:pt x="318" y="601"/>
                </a:lnTo>
                <a:cubicBezTo>
                  <a:pt x="455" y="753"/>
                  <a:pt x="664" y="820"/>
                  <a:pt x="864" y="819"/>
                </a:cubicBezTo>
                <a:lnTo>
                  <a:pt x="864" y="819"/>
                </a:lnTo>
                <a:cubicBezTo>
                  <a:pt x="995" y="818"/>
                  <a:pt x="1124" y="790"/>
                  <a:pt x="1247" y="749"/>
                </a:cubicBezTo>
                <a:lnTo>
                  <a:pt x="1247" y="749"/>
                </a:lnTo>
                <a:cubicBezTo>
                  <a:pt x="1275" y="740"/>
                  <a:pt x="1263" y="695"/>
                  <a:pt x="1235" y="705"/>
                </a:cubicBezTo>
                <a:lnTo>
                  <a:pt x="1235" y="705"/>
                </a:lnTo>
                <a:cubicBezTo>
                  <a:pt x="1035" y="772"/>
                  <a:pt x="814" y="802"/>
                  <a:pt x="610" y="735"/>
                </a:cubicBezTo>
                <a:lnTo>
                  <a:pt x="610" y="735"/>
                </a:lnTo>
                <a:cubicBezTo>
                  <a:pt x="523" y="705"/>
                  <a:pt x="441" y="658"/>
                  <a:pt x="375" y="594"/>
                </a:cubicBezTo>
                <a:lnTo>
                  <a:pt x="375" y="594"/>
                </a:lnTo>
                <a:cubicBezTo>
                  <a:pt x="307" y="528"/>
                  <a:pt x="260" y="444"/>
                  <a:pt x="230" y="355"/>
                </a:cubicBezTo>
                <a:lnTo>
                  <a:pt x="230" y="355"/>
                </a:lnTo>
                <a:cubicBezTo>
                  <a:pt x="198" y="262"/>
                  <a:pt x="185" y="164"/>
                  <a:pt x="178" y="66"/>
                </a:cubicBezTo>
                <a:lnTo>
                  <a:pt x="178" y="66"/>
                </a:lnTo>
                <a:cubicBezTo>
                  <a:pt x="180" y="68"/>
                  <a:pt x="182" y="70"/>
                  <a:pt x="185" y="71"/>
                </a:cubicBezTo>
                <a:lnTo>
                  <a:pt x="185" y="71"/>
                </a:lnTo>
                <a:cubicBezTo>
                  <a:pt x="201" y="84"/>
                  <a:pt x="217" y="97"/>
                  <a:pt x="233" y="111"/>
                </a:cubicBezTo>
                <a:lnTo>
                  <a:pt x="233" y="111"/>
                </a:lnTo>
                <a:cubicBezTo>
                  <a:pt x="265" y="137"/>
                  <a:pt x="295" y="164"/>
                  <a:pt x="325" y="192"/>
                </a:cubicBezTo>
                <a:lnTo>
                  <a:pt x="325" y="192"/>
                </a:lnTo>
                <a:cubicBezTo>
                  <a:pt x="347" y="213"/>
                  <a:pt x="379" y="180"/>
                  <a:pt x="358" y="160"/>
                </a:cubicBezTo>
                <a:lnTo>
                  <a:pt x="358" y="160"/>
                </a:lnTo>
                <a:cubicBezTo>
                  <a:pt x="323" y="127"/>
                  <a:pt x="287" y="96"/>
                  <a:pt x="250" y="66"/>
                </a:cubicBezTo>
                <a:lnTo>
                  <a:pt x="250" y="66"/>
                </a:lnTo>
                <a:cubicBezTo>
                  <a:pt x="232" y="51"/>
                  <a:pt x="213" y="36"/>
                  <a:pt x="194" y="22"/>
                </a:cubicBezTo>
                <a:lnTo>
                  <a:pt x="194" y="22"/>
                </a:lnTo>
                <a:cubicBezTo>
                  <a:pt x="173" y="6"/>
                  <a:pt x="152" y="0"/>
                  <a:pt x="131" y="19"/>
                </a:cubicBezTo>
                <a:lnTo>
                  <a:pt x="131" y="19"/>
                </a:lnTo>
                <a:cubicBezTo>
                  <a:pt x="71" y="75"/>
                  <a:pt x="13" y="144"/>
                  <a:pt x="2" y="229"/>
                </a:cubicBezTo>
                <a:lnTo>
                  <a:pt x="2" y="229"/>
                </a:lnTo>
                <a:cubicBezTo>
                  <a:pt x="0" y="241"/>
                  <a:pt x="13" y="251"/>
                  <a:pt x="24" y="251"/>
                </a:cubicBezTo>
              </a:path>
            </a:pathLst>
          </a:custGeom>
          <a:solidFill>
            <a:srgbClr val="8CB3E3"/>
          </a:solidFill>
          <a:ln cap="flat" cmpd="sng" w="9525">
            <a:solidFill>
              <a:srgbClr val="538C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1" name="Google Shape;151;p7"/>
          <p:cNvSpPr/>
          <p:nvPr/>
        </p:nvSpPr>
        <p:spPr>
          <a:xfrm>
            <a:off x="3778735" y="5121184"/>
            <a:ext cx="595463" cy="383240"/>
          </a:xfrm>
          <a:custGeom>
            <a:rect b="b" l="l" r="r" t="t"/>
            <a:pathLst>
              <a:path extrusionOk="0" h="821" w="1276">
                <a:moveTo>
                  <a:pt x="28" y="749"/>
                </a:moveTo>
                <a:lnTo>
                  <a:pt x="28" y="749"/>
                </a:lnTo>
                <a:cubicBezTo>
                  <a:pt x="151" y="791"/>
                  <a:pt x="280" y="818"/>
                  <a:pt x="411" y="819"/>
                </a:cubicBezTo>
                <a:lnTo>
                  <a:pt x="411" y="819"/>
                </a:lnTo>
                <a:cubicBezTo>
                  <a:pt x="611" y="820"/>
                  <a:pt x="820" y="753"/>
                  <a:pt x="958" y="600"/>
                </a:cubicBezTo>
                <a:lnTo>
                  <a:pt x="958" y="600"/>
                </a:lnTo>
                <a:cubicBezTo>
                  <a:pt x="1085" y="459"/>
                  <a:pt x="1128" y="268"/>
                  <a:pt x="1142" y="83"/>
                </a:cubicBezTo>
                <a:lnTo>
                  <a:pt x="1142" y="83"/>
                </a:lnTo>
                <a:cubicBezTo>
                  <a:pt x="1182" y="124"/>
                  <a:pt x="1221" y="171"/>
                  <a:pt x="1228" y="228"/>
                </a:cubicBezTo>
                <a:lnTo>
                  <a:pt x="1228" y="228"/>
                </a:lnTo>
                <a:cubicBezTo>
                  <a:pt x="1230" y="241"/>
                  <a:pt x="1237" y="251"/>
                  <a:pt x="1251" y="251"/>
                </a:cubicBezTo>
                <a:lnTo>
                  <a:pt x="1251" y="251"/>
                </a:lnTo>
                <a:cubicBezTo>
                  <a:pt x="1262" y="251"/>
                  <a:pt x="1275" y="241"/>
                  <a:pt x="1274" y="228"/>
                </a:cubicBezTo>
                <a:lnTo>
                  <a:pt x="1274" y="228"/>
                </a:lnTo>
                <a:cubicBezTo>
                  <a:pt x="1263" y="144"/>
                  <a:pt x="1205" y="75"/>
                  <a:pt x="1144" y="19"/>
                </a:cubicBezTo>
                <a:lnTo>
                  <a:pt x="1144" y="19"/>
                </a:lnTo>
                <a:cubicBezTo>
                  <a:pt x="1123" y="0"/>
                  <a:pt x="1102" y="6"/>
                  <a:pt x="1082" y="21"/>
                </a:cubicBezTo>
                <a:lnTo>
                  <a:pt x="1082" y="21"/>
                </a:lnTo>
                <a:cubicBezTo>
                  <a:pt x="1063" y="36"/>
                  <a:pt x="1044" y="51"/>
                  <a:pt x="1025" y="66"/>
                </a:cubicBezTo>
                <a:lnTo>
                  <a:pt x="1025" y="66"/>
                </a:lnTo>
                <a:cubicBezTo>
                  <a:pt x="988" y="96"/>
                  <a:pt x="952" y="127"/>
                  <a:pt x="918" y="160"/>
                </a:cubicBezTo>
                <a:lnTo>
                  <a:pt x="918" y="160"/>
                </a:lnTo>
                <a:cubicBezTo>
                  <a:pt x="896" y="180"/>
                  <a:pt x="929" y="213"/>
                  <a:pt x="950" y="193"/>
                </a:cubicBezTo>
                <a:lnTo>
                  <a:pt x="950" y="193"/>
                </a:lnTo>
                <a:cubicBezTo>
                  <a:pt x="980" y="164"/>
                  <a:pt x="1011" y="137"/>
                  <a:pt x="1043" y="111"/>
                </a:cubicBezTo>
                <a:lnTo>
                  <a:pt x="1043" y="111"/>
                </a:lnTo>
                <a:cubicBezTo>
                  <a:pt x="1058" y="97"/>
                  <a:pt x="1074" y="84"/>
                  <a:pt x="1091" y="72"/>
                </a:cubicBezTo>
                <a:lnTo>
                  <a:pt x="1091" y="72"/>
                </a:lnTo>
                <a:cubicBezTo>
                  <a:pt x="1093" y="70"/>
                  <a:pt x="1096" y="68"/>
                  <a:pt x="1097" y="67"/>
                </a:cubicBezTo>
                <a:lnTo>
                  <a:pt x="1097" y="67"/>
                </a:lnTo>
                <a:cubicBezTo>
                  <a:pt x="1091" y="164"/>
                  <a:pt x="1077" y="262"/>
                  <a:pt x="1045" y="355"/>
                </a:cubicBezTo>
                <a:lnTo>
                  <a:pt x="1045" y="355"/>
                </a:lnTo>
                <a:cubicBezTo>
                  <a:pt x="1016" y="445"/>
                  <a:pt x="968" y="528"/>
                  <a:pt x="900" y="594"/>
                </a:cubicBezTo>
                <a:lnTo>
                  <a:pt x="900" y="594"/>
                </a:lnTo>
                <a:cubicBezTo>
                  <a:pt x="834" y="659"/>
                  <a:pt x="752" y="705"/>
                  <a:pt x="665" y="734"/>
                </a:cubicBezTo>
                <a:lnTo>
                  <a:pt x="665" y="734"/>
                </a:lnTo>
                <a:cubicBezTo>
                  <a:pt x="461" y="802"/>
                  <a:pt x="241" y="772"/>
                  <a:pt x="41" y="705"/>
                </a:cubicBezTo>
                <a:lnTo>
                  <a:pt x="41" y="705"/>
                </a:lnTo>
                <a:cubicBezTo>
                  <a:pt x="13" y="696"/>
                  <a:pt x="0" y="740"/>
                  <a:pt x="28" y="749"/>
                </a:cubicBezTo>
              </a:path>
            </a:pathLst>
          </a:custGeom>
          <a:solidFill>
            <a:srgbClr val="A5A5A5"/>
          </a:solid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2" name="Google Shape;152;p7"/>
          <p:cNvSpPr txBox="1"/>
          <p:nvPr/>
        </p:nvSpPr>
        <p:spPr>
          <a:xfrm>
            <a:off x="570459" y="1360869"/>
            <a:ext cx="80030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95959"/>
              </a:buClr>
              <a:buSzPts val="1800"/>
              <a:buFont typeface="Calibri"/>
              <a:buNone/>
            </a:pPr>
            <a:r>
              <a:rPr lang="en-US" sz="1800">
                <a:solidFill>
                  <a:srgbClr val="595959"/>
                </a:solidFill>
                <a:latin typeface="Calibri"/>
                <a:ea typeface="Calibri"/>
                <a:cs typeface="Calibri"/>
                <a:sym typeface="Calibri"/>
              </a:rPr>
              <a:t>A deep dive assessment designed to provide the architecture of a longer-term strategic plan for GGB’s creative sector.</a:t>
            </a:r>
            <a:endParaRPr/>
          </a:p>
        </p:txBody>
      </p:sp>
      <p:sp>
        <p:nvSpPr>
          <p:cNvPr id="153" name="Google Shape;153;p7"/>
          <p:cNvSpPr txBox="1"/>
          <p:nvPr/>
        </p:nvSpPr>
        <p:spPr>
          <a:xfrm>
            <a:off x="1469008" y="3269206"/>
            <a:ext cx="2173973" cy="823046"/>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None/>
            </a:pPr>
            <a:r>
              <a:rPr lang="en-US" sz="1800">
                <a:solidFill>
                  <a:schemeClr val="lt1"/>
                </a:solidFill>
                <a:latin typeface="Calibri"/>
                <a:ea typeface="Calibri"/>
                <a:cs typeface="Calibri"/>
                <a:sym typeface="Calibri"/>
              </a:rPr>
              <a:t>Shared vision and vocabulary for role of arts, culture and creative sector</a:t>
            </a:r>
            <a:endParaRPr/>
          </a:p>
        </p:txBody>
      </p:sp>
      <p:sp>
        <p:nvSpPr>
          <p:cNvPr id="154" name="Google Shape;154;p7"/>
          <p:cNvSpPr txBox="1"/>
          <p:nvPr/>
        </p:nvSpPr>
        <p:spPr>
          <a:xfrm>
            <a:off x="1421494" y="5066512"/>
            <a:ext cx="2173973" cy="826508"/>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None/>
            </a:pPr>
            <a:r>
              <a:rPr lang="en-US" sz="1800">
                <a:solidFill>
                  <a:schemeClr val="lt1"/>
                </a:solidFill>
                <a:latin typeface="Calibri"/>
                <a:ea typeface="Calibri"/>
                <a:cs typeface="Calibri"/>
                <a:sym typeface="Calibri"/>
              </a:rPr>
              <a:t>Build on existing plans where creative sector can help accelerate progress</a:t>
            </a:r>
            <a:endParaRPr/>
          </a:p>
        </p:txBody>
      </p:sp>
      <p:sp>
        <p:nvSpPr>
          <p:cNvPr id="155" name="Google Shape;155;p7"/>
          <p:cNvSpPr txBox="1"/>
          <p:nvPr/>
        </p:nvSpPr>
        <p:spPr>
          <a:xfrm>
            <a:off x="5531540" y="3278547"/>
            <a:ext cx="2173973" cy="826508"/>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None/>
            </a:pPr>
            <a:r>
              <a:rPr lang="en-US" sz="1800">
                <a:solidFill>
                  <a:schemeClr val="lt1"/>
                </a:solidFill>
                <a:latin typeface="Calibri"/>
                <a:ea typeface="Calibri"/>
                <a:cs typeface="Calibri"/>
                <a:sym typeface="Calibri"/>
              </a:rPr>
              <a:t>Identify arts and cultural assets and ways to strengthen and sustain them</a:t>
            </a:r>
            <a:endParaRPr/>
          </a:p>
        </p:txBody>
      </p:sp>
      <p:sp>
        <p:nvSpPr>
          <p:cNvPr id="156" name="Google Shape;156;p7"/>
          <p:cNvSpPr txBox="1"/>
          <p:nvPr/>
        </p:nvSpPr>
        <p:spPr>
          <a:xfrm>
            <a:off x="5516115" y="5156281"/>
            <a:ext cx="2173973" cy="467436"/>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None/>
            </a:pPr>
            <a:r>
              <a:rPr lang="en-US" sz="1800">
                <a:solidFill>
                  <a:schemeClr val="lt1"/>
                </a:solidFill>
                <a:latin typeface="Calibri"/>
                <a:ea typeface="Calibri"/>
                <a:cs typeface="Calibri"/>
                <a:sym typeface="Calibri"/>
              </a:rPr>
              <a:t>Funding Recommendations</a:t>
            </a:r>
            <a:endParaRPr/>
          </a:p>
        </p:txBody>
      </p:sp>
      <p:sp>
        <p:nvSpPr>
          <p:cNvPr id="157" name="Google Shape;157;p7"/>
          <p:cNvSpPr txBox="1"/>
          <p:nvPr/>
        </p:nvSpPr>
        <p:spPr>
          <a:xfrm>
            <a:off x="3930048" y="4190936"/>
            <a:ext cx="1283905"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Poppins"/>
                <a:ea typeface="Poppins"/>
                <a:cs typeface="Poppins"/>
                <a:sym typeface="Poppins"/>
              </a:rPr>
              <a:t>HARNESS ARTS &amp; CULTURE</a:t>
            </a:r>
            <a:endParaRPr/>
          </a:p>
        </p:txBody>
      </p:sp>
      <p:sp>
        <p:nvSpPr>
          <p:cNvPr id="158" name="Google Shape;158;p7"/>
          <p:cNvSpPr txBox="1"/>
          <p:nvPr/>
        </p:nvSpPr>
        <p:spPr>
          <a:xfrm>
            <a:off x="119742" y="685800"/>
            <a:ext cx="8915400" cy="8810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632523"/>
                </a:solidFill>
                <a:latin typeface="Calibri"/>
                <a:ea typeface="Calibri"/>
                <a:cs typeface="Calibri"/>
                <a:sym typeface="Calibri"/>
              </a:rPr>
              <a:t>PROJECT DESCRIPTION</a:t>
            </a:r>
            <a:endParaRPr/>
          </a:p>
        </p:txBody>
      </p:sp>
      <p:sp>
        <p:nvSpPr>
          <p:cNvPr id="159" name="Google Shape;159;p7"/>
          <p:cNvSpPr txBox="1"/>
          <p:nvPr/>
        </p:nvSpPr>
        <p:spPr>
          <a:xfrm>
            <a:off x="570459" y="2115335"/>
            <a:ext cx="835582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libri"/>
                <a:ea typeface="Calibri"/>
                <a:cs typeface="Calibri"/>
                <a:sym typeface="Calibri"/>
              </a:rPr>
              <a:t>GOAL – </a:t>
            </a:r>
            <a:r>
              <a:rPr lang="en-US" sz="1800">
                <a:solidFill>
                  <a:srgbClr val="595959"/>
                </a:solidFill>
                <a:latin typeface="Calibri"/>
                <a:ea typeface="Calibri"/>
                <a:cs typeface="Calibri"/>
                <a:sym typeface="Calibri"/>
              </a:rPr>
              <a:t>Harnessing </a:t>
            </a:r>
            <a:r>
              <a:rPr i="1" lang="en-US" sz="1800">
                <a:solidFill>
                  <a:srgbClr val="595959"/>
                </a:solidFill>
                <a:latin typeface="Calibri"/>
                <a:ea typeface="Calibri"/>
                <a:cs typeface="Calibri"/>
                <a:sym typeface="Calibri"/>
              </a:rPr>
              <a:t>arts and culture as a powerful tool to help advance multiple strategic priorities</a:t>
            </a:r>
            <a:r>
              <a:rPr lang="en-US" sz="1800">
                <a:solidFill>
                  <a:srgbClr val="595959"/>
                </a:solidFill>
                <a:latin typeface="Calibri"/>
                <a:ea typeface="Calibri"/>
                <a:cs typeface="Calibri"/>
                <a:sym typeface="Calibri"/>
              </a:rPr>
              <a:t>   </a:t>
            </a:r>
            <a:r>
              <a:rPr b="1" lang="en-US" sz="1800">
                <a:solidFill>
                  <a:srgbClr val="595959"/>
                </a:solidFill>
                <a:latin typeface="Calibri"/>
                <a:ea typeface="Calibri"/>
                <a:cs typeface="Calibri"/>
                <a:sym typeface="Calibri"/>
              </a:rPr>
              <a:t>OBJECTIVES</a:t>
            </a:r>
            <a:r>
              <a:rPr lang="en-US" sz="1800">
                <a:solidFill>
                  <a:srgbClr val="595959"/>
                </a:solidFill>
                <a:latin typeface="Calibri"/>
                <a:ea typeface="Calibri"/>
                <a:cs typeface="Calibri"/>
                <a:sym typeface="Calibri"/>
              </a:rPr>
              <a:t> – as identified below</a:t>
            </a:r>
            <a:endParaRPr/>
          </a:p>
          <a:p>
            <a:pPr indent="0" lvl="0" marL="0" marR="0" rtl="0" algn="l">
              <a:spcBef>
                <a:spcPts val="0"/>
              </a:spcBef>
              <a:spcAft>
                <a:spcPts val="0"/>
              </a:spcAft>
              <a:buNone/>
            </a:pPr>
            <a:r>
              <a:t/>
            </a:r>
            <a:endParaRPr sz="1800">
              <a:solidFill>
                <a:srgbClr val="59595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nvSpPr>
        <p:spPr>
          <a:xfrm>
            <a:off x="780816" y="563942"/>
            <a:ext cx="751670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632523"/>
                </a:solidFill>
                <a:latin typeface="Calibri"/>
                <a:ea typeface="Calibri"/>
                <a:cs typeface="Calibri"/>
                <a:sym typeface="Calibri"/>
              </a:rPr>
              <a:t>DEFINITION OF  PROJECT SCOPE </a:t>
            </a:r>
            <a:endParaRPr/>
          </a:p>
        </p:txBody>
      </p:sp>
      <p:sp>
        <p:nvSpPr>
          <p:cNvPr id="166" name="Google Shape;166;p8"/>
          <p:cNvSpPr/>
          <p:nvPr/>
        </p:nvSpPr>
        <p:spPr>
          <a:xfrm>
            <a:off x="3893871" y="1249158"/>
            <a:ext cx="1407036" cy="4677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167" name="Google Shape;167;p8"/>
          <p:cNvSpPr/>
          <p:nvPr/>
        </p:nvSpPr>
        <p:spPr>
          <a:xfrm>
            <a:off x="4271972" y="1876455"/>
            <a:ext cx="605021" cy="60506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7464">
              <a:solidFill>
                <a:schemeClr val="dk1"/>
              </a:solidFill>
              <a:latin typeface="Roboto"/>
              <a:ea typeface="Roboto"/>
              <a:cs typeface="Roboto"/>
              <a:sym typeface="Roboto"/>
            </a:endParaRPr>
          </a:p>
        </p:txBody>
      </p:sp>
      <p:sp>
        <p:nvSpPr>
          <p:cNvPr id="168" name="Google Shape;168;p8"/>
          <p:cNvSpPr/>
          <p:nvPr/>
        </p:nvSpPr>
        <p:spPr>
          <a:xfrm>
            <a:off x="4274079" y="1876416"/>
            <a:ext cx="602914" cy="605060"/>
          </a:xfrm>
          <a:prstGeom prst="pie">
            <a:avLst>
              <a:gd fmla="val 16405685" name="adj1"/>
              <a:gd fmla="val 16173805" name="adj2"/>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Roboto Light"/>
              <a:ea typeface="Roboto Light"/>
              <a:cs typeface="Roboto Light"/>
              <a:sym typeface="Roboto Light"/>
            </a:endParaRPr>
          </a:p>
        </p:txBody>
      </p:sp>
      <p:sp>
        <p:nvSpPr>
          <p:cNvPr id="169" name="Google Shape;169;p8"/>
          <p:cNvSpPr/>
          <p:nvPr/>
        </p:nvSpPr>
        <p:spPr>
          <a:xfrm>
            <a:off x="5821503" y="2999353"/>
            <a:ext cx="605021" cy="60506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7464">
              <a:solidFill>
                <a:schemeClr val="dk1"/>
              </a:solidFill>
              <a:latin typeface="Roboto"/>
              <a:ea typeface="Roboto"/>
              <a:cs typeface="Roboto"/>
              <a:sym typeface="Roboto"/>
            </a:endParaRPr>
          </a:p>
        </p:txBody>
      </p:sp>
      <p:sp>
        <p:nvSpPr>
          <p:cNvPr id="170" name="Google Shape;170;p8"/>
          <p:cNvSpPr/>
          <p:nvPr/>
        </p:nvSpPr>
        <p:spPr>
          <a:xfrm>
            <a:off x="5823610" y="2999314"/>
            <a:ext cx="602914" cy="605060"/>
          </a:xfrm>
          <a:prstGeom prst="pie">
            <a:avLst>
              <a:gd fmla="val 10862726" name="adj1"/>
              <a:gd fmla="val 16173805" name="adj2"/>
            </a:avLst>
          </a:prstGeom>
          <a:solidFill>
            <a:srgbClr val="D99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Roboto Light"/>
              <a:ea typeface="Roboto Light"/>
              <a:cs typeface="Roboto Light"/>
              <a:sym typeface="Roboto Light"/>
            </a:endParaRPr>
          </a:p>
        </p:txBody>
      </p:sp>
      <p:sp>
        <p:nvSpPr>
          <p:cNvPr id="171" name="Google Shape;171;p8"/>
          <p:cNvSpPr/>
          <p:nvPr/>
        </p:nvSpPr>
        <p:spPr>
          <a:xfrm>
            <a:off x="5291662" y="4870340"/>
            <a:ext cx="605021" cy="605061"/>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7464">
              <a:solidFill>
                <a:schemeClr val="dk1"/>
              </a:solidFill>
              <a:latin typeface="Roboto"/>
              <a:ea typeface="Roboto"/>
              <a:cs typeface="Roboto"/>
              <a:sym typeface="Roboto"/>
            </a:endParaRPr>
          </a:p>
        </p:txBody>
      </p:sp>
      <p:sp>
        <p:nvSpPr>
          <p:cNvPr id="172" name="Google Shape;172;p8"/>
          <p:cNvSpPr/>
          <p:nvPr/>
        </p:nvSpPr>
        <p:spPr>
          <a:xfrm>
            <a:off x="5293769" y="4870301"/>
            <a:ext cx="602914" cy="605060"/>
          </a:xfrm>
          <a:prstGeom prst="pie">
            <a:avLst>
              <a:gd fmla="val 5416387" name="adj1"/>
              <a:gd fmla="val 16173805" name="adj2"/>
            </a:avLst>
          </a:prstGeom>
          <a:solidFill>
            <a:srgbClr val="8EB0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Roboto Light"/>
              <a:ea typeface="Roboto Light"/>
              <a:cs typeface="Roboto Light"/>
              <a:sym typeface="Roboto Light"/>
            </a:endParaRPr>
          </a:p>
        </p:txBody>
      </p:sp>
      <p:sp>
        <p:nvSpPr>
          <p:cNvPr id="173" name="Google Shape;173;p8"/>
          <p:cNvSpPr/>
          <p:nvPr/>
        </p:nvSpPr>
        <p:spPr>
          <a:xfrm>
            <a:off x="3245210" y="4863101"/>
            <a:ext cx="605021" cy="60506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7464">
              <a:solidFill>
                <a:schemeClr val="dk1"/>
              </a:solidFill>
              <a:latin typeface="Roboto"/>
              <a:ea typeface="Roboto"/>
              <a:cs typeface="Roboto"/>
              <a:sym typeface="Roboto"/>
            </a:endParaRPr>
          </a:p>
        </p:txBody>
      </p:sp>
      <p:sp>
        <p:nvSpPr>
          <p:cNvPr id="174" name="Google Shape;174;p8"/>
          <p:cNvSpPr/>
          <p:nvPr/>
        </p:nvSpPr>
        <p:spPr>
          <a:xfrm>
            <a:off x="3247317" y="4863062"/>
            <a:ext cx="602914" cy="605060"/>
          </a:xfrm>
          <a:prstGeom prst="pie">
            <a:avLst>
              <a:gd fmla="val 16245108" name="adj1"/>
              <a:gd fmla="val 2718" name="adj2"/>
            </a:avLst>
          </a:prstGeom>
          <a:solidFill>
            <a:srgbClr val="B2A0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Roboto Light"/>
              <a:ea typeface="Roboto Light"/>
              <a:cs typeface="Roboto Light"/>
              <a:sym typeface="Roboto Light"/>
            </a:endParaRPr>
          </a:p>
        </p:txBody>
      </p:sp>
      <p:sp>
        <p:nvSpPr>
          <p:cNvPr id="175" name="Google Shape;175;p8"/>
          <p:cNvSpPr/>
          <p:nvPr/>
        </p:nvSpPr>
        <p:spPr>
          <a:xfrm>
            <a:off x="2716404" y="2999314"/>
            <a:ext cx="605021" cy="605061"/>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7464">
              <a:solidFill>
                <a:schemeClr val="dk1"/>
              </a:solidFill>
              <a:latin typeface="Roboto"/>
              <a:ea typeface="Roboto"/>
              <a:cs typeface="Roboto"/>
              <a:sym typeface="Roboto"/>
            </a:endParaRPr>
          </a:p>
        </p:txBody>
      </p:sp>
      <p:sp>
        <p:nvSpPr>
          <p:cNvPr id="176" name="Google Shape;176;p8"/>
          <p:cNvSpPr/>
          <p:nvPr/>
        </p:nvSpPr>
        <p:spPr>
          <a:xfrm>
            <a:off x="2718511" y="2999275"/>
            <a:ext cx="602914" cy="605060"/>
          </a:xfrm>
          <a:prstGeom prst="pie">
            <a:avLst>
              <a:gd fmla="val 15670451" name="adj1"/>
              <a:gd fmla="val 16173805" name="adj2"/>
            </a:avLst>
          </a:pr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Roboto Light"/>
              <a:ea typeface="Roboto Light"/>
              <a:cs typeface="Roboto Light"/>
              <a:sym typeface="Roboto Light"/>
            </a:endParaRPr>
          </a:p>
        </p:txBody>
      </p:sp>
      <p:sp>
        <p:nvSpPr>
          <p:cNvPr id="177" name="Google Shape;177;p8"/>
          <p:cNvSpPr/>
          <p:nvPr/>
        </p:nvSpPr>
        <p:spPr>
          <a:xfrm>
            <a:off x="2875393" y="2130281"/>
            <a:ext cx="3398179" cy="3398179"/>
          </a:xfrm>
          <a:prstGeom prst="arc">
            <a:avLst>
              <a:gd fmla="val 16786736" name="adj1"/>
              <a:gd fmla="val 19843934" name="adj2"/>
            </a:avLst>
          </a:prstGeom>
          <a:noFill/>
          <a:ln cap="rnd" cmpd="sng" w="38100">
            <a:solidFill>
              <a:schemeClr val="dk1"/>
            </a:solidFill>
            <a:prstDash val="dashDot"/>
            <a:round/>
            <a:headEnd len="sm" w="sm" type="none"/>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Calibri"/>
              <a:ea typeface="Calibri"/>
              <a:cs typeface="Calibri"/>
              <a:sym typeface="Calibri"/>
            </a:endParaRPr>
          </a:p>
        </p:txBody>
      </p:sp>
      <p:sp>
        <p:nvSpPr>
          <p:cNvPr id="178" name="Google Shape;178;p8"/>
          <p:cNvSpPr/>
          <p:nvPr/>
        </p:nvSpPr>
        <p:spPr>
          <a:xfrm>
            <a:off x="2877161" y="2130281"/>
            <a:ext cx="3398179" cy="3398179"/>
          </a:xfrm>
          <a:prstGeom prst="arc">
            <a:avLst>
              <a:gd fmla="val 16786736" name="adj1"/>
              <a:gd fmla="val 19843934" name="adj2"/>
            </a:avLst>
          </a:prstGeom>
          <a:noFill/>
          <a:ln cap="rnd" cmpd="sng" w="38100">
            <a:solidFill>
              <a:srgbClr val="7F7F7F"/>
            </a:solidFill>
            <a:prstDash val="dashDot"/>
            <a:round/>
            <a:headEnd len="sm" w="sm" type="none"/>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Calibri"/>
              <a:ea typeface="Calibri"/>
              <a:cs typeface="Calibri"/>
              <a:sym typeface="Calibri"/>
            </a:endParaRPr>
          </a:p>
        </p:txBody>
      </p:sp>
      <p:sp>
        <p:nvSpPr>
          <p:cNvPr id="179" name="Google Shape;179;p8"/>
          <p:cNvSpPr/>
          <p:nvPr/>
        </p:nvSpPr>
        <p:spPr>
          <a:xfrm rot="4287243">
            <a:off x="2878928" y="2130281"/>
            <a:ext cx="3398179" cy="3398179"/>
          </a:xfrm>
          <a:prstGeom prst="arc">
            <a:avLst>
              <a:gd fmla="val 16786736" name="adj1"/>
              <a:gd fmla="val 19843934" name="adj2"/>
            </a:avLst>
          </a:prstGeom>
          <a:noFill/>
          <a:ln cap="rnd" cmpd="sng" w="38100">
            <a:solidFill>
              <a:srgbClr val="7F7F7F"/>
            </a:solidFill>
            <a:prstDash val="dashDot"/>
            <a:round/>
            <a:headEnd len="sm" w="sm" type="none"/>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Calibri"/>
              <a:ea typeface="Calibri"/>
              <a:cs typeface="Calibri"/>
              <a:sym typeface="Calibri"/>
            </a:endParaRPr>
          </a:p>
        </p:txBody>
      </p:sp>
      <p:sp>
        <p:nvSpPr>
          <p:cNvPr id="180" name="Google Shape;180;p8"/>
          <p:cNvSpPr/>
          <p:nvPr/>
        </p:nvSpPr>
        <p:spPr>
          <a:xfrm rot="8740603">
            <a:off x="2878929" y="2130281"/>
            <a:ext cx="3398179" cy="3398179"/>
          </a:xfrm>
          <a:prstGeom prst="arc">
            <a:avLst>
              <a:gd fmla="val 16786736" name="adj1"/>
              <a:gd fmla="val 19843934" name="adj2"/>
            </a:avLst>
          </a:prstGeom>
          <a:noFill/>
          <a:ln cap="rnd" cmpd="sng" w="38100">
            <a:solidFill>
              <a:srgbClr val="7F7F7F"/>
            </a:solidFill>
            <a:prstDash val="dashDot"/>
            <a:round/>
            <a:headEnd len="sm" w="sm" type="none"/>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Calibri"/>
              <a:ea typeface="Calibri"/>
              <a:cs typeface="Calibri"/>
              <a:sym typeface="Calibri"/>
            </a:endParaRPr>
          </a:p>
        </p:txBody>
      </p:sp>
      <p:sp>
        <p:nvSpPr>
          <p:cNvPr id="181" name="Google Shape;181;p8"/>
          <p:cNvSpPr/>
          <p:nvPr/>
        </p:nvSpPr>
        <p:spPr>
          <a:xfrm rot="-8541092">
            <a:off x="2878929" y="2130281"/>
            <a:ext cx="3398179" cy="3398179"/>
          </a:xfrm>
          <a:prstGeom prst="arc">
            <a:avLst>
              <a:gd fmla="val 16786736" name="adj1"/>
              <a:gd fmla="val 19843934" name="adj2"/>
            </a:avLst>
          </a:prstGeom>
          <a:noFill/>
          <a:ln cap="rnd" cmpd="sng" w="38100">
            <a:solidFill>
              <a:srgbClr val="7F7F7F"/>
            </a:solidFill>
            <a:prstDash val="dashDot"/>
            <a:round/>
            <a:headEnd len="sm" w="sm" type="none"/>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Calibri"/>
              <a:ea typeface="Calibri"/>
              <a:cs typeface="Calibri"/>
              <a:sym typeface="Calibri"/>
            </a:endParaRPr>
          </a:p>
        </p:txBody>
      </p:sp>
      <p:sp>
        <p:nvSpPr>
          <p:cNvPr id="182" name="Google Shape;182;p8"/>
          <p:cNvSpPr/>
          <p:nvPr/>
        </p:nvSpPr>
        <p:spPr>
          <a:xfrm rot="-4222304">
            <a:off x="2878929" y="2130281"/>
            <a:ext cx="3398179" cy="3398179"/>
          </a:xfrm>
          <a:prstGeom prst="arc">
            <a:avLst>
              <a:gd fmla="val 16786736" name="adj1"/>
              <a:gd fmla="val 19843934" name="adj2"/>
            </a:avLst>
          </a:prstGeom>
          <a:noFill/>
          <a:ln cap="rnd" cmpd="sng" w="38100">
            <a:solidFill>
              <a:srgbClr val="7F7F7F"/>
            </a:solidFill>
            <a:prstDash val="dashDot"/>
            <a:round/>
            <a:headEnd len="sm" w="sm" type="none"/>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dk1"/>
              </a:solidFill>
              <a:latin typeface="Calibri"/>
              <a:ea typeface="Calibri"/>
              <a:cs typeface="Calibri"/>
              <a:sym typeface="Calibri"/>
            </a:endParaRPr>
          </a:p>
        </p:txBody>
      </p:sp>
      <p:sp>
        <p:nvSpPr>
          <p:cNvPr id="183" name="Google Shape;183;p8"/>
          <p:cNvSpPr txBox="1"/>
          <p:nvPr/>
        </p:nvSpPr>
        <p:spPr>
          <a:xfrm>
            <a:off x="2830278" y="3682742"/>
            <a:ext cx="348345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Calibri"/>
                <a:ea typeface="Calibri"/>
                <a:cs typeface="Calibri"/>
                <a:sym typeface="Calibri"/>
              </a:rPr>
              <a:t>The Creative Sector</a:t>
            </a:r>
            <a:endParaRPr/>
          </a:p>
        </p:txBody>
      </p:sp>
      <p:sp>
        <p:nvSpPr>
          <p:cNvPr id="184" name="Google Shape;184;p8"/>
          <p:cNvSpPr txBox="1"/>
          <p:nvPr/>
        </p:nvSpPr>
        <p:spPr>
          <a:xfrm>
            <a:off x="6434988" y="3289673"/>
            <a:ext cx="2049046" cy="881395"/>
          </a:xfrm>
          <a:prstGeom prst="rect">
            <a:avLst/>
          </a:prstGeom>
          <a:noFill/>
          <a:ln>
            <a:noFill/>
          </a:ln>
        </p:spPr>
        <p:txBody>
          <a:bodyPr anchorCtr="0" anchor="t" bIns="45700" lIns="91425" spcFirstLastPara="1" rIns="91425" wrap="square" tIns="45700">
            <a:sp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Zoo, Amusement Parks, Natural Areas, Trails, Bay Beach</a:t>
            </a:r>
            <a:endParaRPr/>
          </a:p>
        </p:txBody>
      </p:sp>
      <p:sp>
        <p:nvSpPr>
          <p:cNvPr id="185" name="Google Shape;185;p8"/>
          <p:cNvSpPr txBox="1"/>
          <p:nvPr/>
        </p:nvSpPr>
        <p:spPr>
          <a:xfrm>
            <a:off x="6403191" y="2915280"/>
            <a:ext cx="26550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Calibri"/>
                <a:ea typeface="Calibri"/>
                <a:cs typeface="Calibri"/>
                <a:sym typeface="Calibri"/>
              </a:rPr>
              <a:t>Public Assets/Offerings</a:t>
            </a:r>
            <a:endParaRPr/>
          </a:p>
        </p:txBody>
      </p:sp>
      <p:sp>
        <p:nvSpPr>
          <p:cNvPr id="186" name="Google Shape;186;p8"/>
          <p:cNvSpPr txBox="1"/>
          <p:nvPr/>
        </p:nvSpPr>
        <p:spPr>
          <a:xfrm>
            <a:off x="6031703" y="5230993"/>
            <a:ext cx="2049046" cy="874598"/>
          </a:xfrm>
          <a:prstGeom prst="rect">
            <a:avLst/>
          </a:prstGeom>
          <a:noFill/>
          <a:ln>
            <a:noFill/>
          </a:ln>
        </p:spPr>
        <p:txBody>
          <a:bodyPr anchorCtr="0" anchor="t" bIns="45700" lIns="91425" spcFirstLastPara="1" rIns="91425" wrap="square" tIns="45700">
            <a:sp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Artists, Volunteers, Hobbyists, Crafters, Artisans, Educators, Therapists</a:t>
            </a:r>
            <a:endParaRPr sz="1600">
              <a:solidFill>
                <a:schemeClr val="dk1"/>
              </a:solidFill>
              <a:latin typeface="Calibri"/>
              <a:ea typeface="Calibri"/>
              <a:cs typeface="Calibri"/>
              <a:sym typeface="Calibri"/>
            </a:endParaRPr>
          </a:p>
        </p:txBody>
      </p:sp>
      <p:sp>
        <p:nvSpPr>
          <p:cNvPr id="187" name="Google Shape;187;p8"/>
          <p:cNvSpPr txBox="1"/>
          <p:nvPr/>
        </p:nvSpPr>
        <p:spPr>
          <a:xfrm>
            <a:off x="5962464" y="4872506"/>
            <a:ext cx="228017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Calibri"/>
                <a:ea typeface="Calibri"/>
                <a:cs typeface="Calibri"/>
                <a:sym typeface="Calibri"/>
              </a:rPr>
              <a:t>Individual Creatives</a:t>
            </a:r>
            <a:endParaRPr/>
          </a:p>
        </p:txBody>
      </p:sp>
      <p:sp>
        <p:nvSpPr>
          <p:cNvPr id="188" name="Google Shape;188;p8"/>
          <p:cNvSpPr txBox="1"/>
          <p:nvPr/>
        </p:nvSpPr>
        <p:spPr>
          <a:xfrm>
            <a:off x="5471900" y="1739923"/>
            <a:ext cx="2049046" cy="874598"/>
          </a:xfrm>
          <a:prstGeom prst="rect">
            <a:avLst/>
          </a:prstGeom>
          <a:noFill/>
          <a:ln>
            <a:noFill/>
          </a:ln>
        </p:spPr>
        <p:txBody>
          <a:bodyPr anchorCtr="0" anchor="t" bIns="45700" lIns="91425" spcFirstLastPara="1" rIns="91425" wrap="square" tIns="45700">
            <a:sp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Museums, Theaters, Music, Libraries, Botanical Gardens</a:t>
            </a:r>
            <a:endParaRPr/>
          </a:p>
        </p:txBody>
      </p:sp>
      <p:sp>
        <p:nvSpPr>
          <p:cNvPr id="189" name="Google Shape;189;p8"/>
          <p:cNvSpPr txBox="1"/>
          <p:nvPr/>
        </p:nvSpPr>
        <p:spPr>
          <a:xfrm>
            <a:off x="4260286" y="1405313"/>
            <a:ext cx="17973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Calibri"/>
                <a:ea typeface="Calibri"/>
                <a:cs typeface="Calibri"/>
                <a:sym typeface="Calibri"/>
              </a:rPr>
              <a:t>Non-Profit Arts</a:t>
            </a:r>
            <a:endParaRPr/>
          </a:p>
        </p:txBody>
      </p:sp>
      <p:sp>
        <p:nvSpPr>
          <p:cNvPr id="190" name="Google Shape;190;p8"/>
          <p:cNvSpPr txBox="1"/>
          <p:nvPr/>
        </p:nvSpPr>
        <p:spPr>
          <a:xfrm>
            <a:off x="89735" y="2719783"/>
            <a:ext cx="2921993" cy="1754326"/>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Ad/pr agencies, tech firms, film companies, florists, jewelry makers, sound/recording companies, radio/ TV stations</a:t>
            </a:r>
            <a:endParaRPr/>
          </a:p>
        </p:txBody>
      </p:sp>
      <p:sp>
        <p:nvSpPr>
          <p:cNvPr id="191" name="Google Shape;191;p8"/>
          <p:cNvSpPr txBox="1"/>
          <p:nvPr/>
        </p:nvSpPr>
        <p:spPr>
          <a:xfrm>
            <a:off x="11122" y="2329561"/>
            <a:ext cx="326910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2"/>
                </a:solidFill>
                <a:latin typeface="Calibri"/>
                <a:ea typeface="Calibri"/>
                <a:cs typeface="Calibri"/>
                <a:sym typeface="Calibri"/>
              </a:rPr>
              <a:t>Creative Businesses/Industry</a:t>
            </a:r>
            <a:endParaRPr/>
          </a:p>
        </p:txBody>
      </p:sp>
      <p:sp>
        <p:nvSpPr>
          <p:cNvPr id="192" name="Google Shape;192;p8"/>
          <p:cNvSpPr txBox="1"/>
          <p:nvPr/>
        </p:nvSpPr>
        <p:spPr>
          <a:xfrm>
            <a:off x="1181295" y="5292082"/>
            <a:ext cx="2049046" cy="1451679"/>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lang="en-US" sz="1800">
                <a:solidFill>
                  <a:schemeClr val="dk1"/>
                </a:solidFill>
                <a:latin typeface="Calibri"/>
                <a:ea typeface="Calibri"/>
                <a:cs typeface="Calibri"/>
                <a:sym typeface="Calibri"/>
              </a:rPr>
              <a:t>Artists, Musicians, Dancers, Actors, Blacksmiths, Designers, Photographers, Architects (Full or part-time</a:t>
            </a:r>
            <a:r>
              <a:rPr lang="en-US" sz="1600">
                <a:solidFill>
                  <a:schemeClr val="dk1"/>
                </a:solidFill>
                <a:latin typeface="Calibri"/>
                <a:ea typeface="Calibri"/>
                <a:cs typeface="Calibri"/>
                <a:sym typeface="Calibri"/>
              </a:rPr>
              <a:t>)</a:t>
            </a:r>
            <a:endParaRPr/>
          </a:p>
        </p:txBody>
      </p:sp>
      <p:sp>
        <p:nvSpPr>
          <p:cNvPr id="193" name="Google Shape;193;p8"/>
          <p:cNvSpPr txBox="1"/>
          <p:nvPr/>
        </p:nvSpPr>
        <p:spPr>
          <a:xfrm>
            <a:off x="737594" y="4882797"/>
            <a:ext cx="2347374"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2"/>
                </a:solidFill>
                <a:latin typeface="Calibri"/>
                <a:ea typeface="Calibri"/>
                <a:cs typeface="Calibri"/>
                <a:sym typeface="Calibri"/>
              </a:rPr>
              <a:t>Artist Entrepreneurs</a:t>
            </a:r>
            <a:endParaRPr/>
          </a:p>
        </p:txBody>
      </p:sp>
      <p:pic>
        <p:nvPicPr>
          <p:cNvPr descr="Roped Off with solid fill" id="194" name="Google Shape;194;p8"/>
          <p:cNvPicPr preferRelativeResize="0"/>
          <p:nvPr/>
        </p:nvPicPr>
        <p:blipFill rotWithShape="1">
          <a:blip r:embed="rId3">
            <a:alphaModFix/>
          </a:blip>
          <a:srcRect b="0" l="0" r="0" t="0"/>
          <a:stretch/>
        </p:blipFill>
        <p:spPr>
          <a:xfrm>
            <a:off x="4262337" y="1844025"/>
            <a:ext cx="669842" cy="669842"/>
          </a:xfrm>
          <a:prstGeom prst="rect">
            <a:avLst/>
          </a:prstGeom>
          <a:noFill/>
          <a:ln>
            <a:noFill/>
          </a:ln>
        </p:spPr>
      </p:pic>
      <p:pic>
        <p:nvPicPr>
          <p:cNvPr descr="Balloon animal with solid fill" id="195" name="Google Shape;195;p8"/>
          <p:cNvPicPr preferRelativeResize="0"/>
          <p:nvPr/>
        </p:nvPicPr>
        <p:blipFill rotWithShape="1">
          <a:blip r:embed="rId4">
            <a:alphaModFix/>
          </a:blip>
          <a:srcRect b="0" l="0" r="0" t="0"/>
          <a:stretch/>
        </p:blipFill>
        <p:spPr>
          <a:xfrm>
            <a:off x="5826769" y="3022183"/>
            <a:ext cx="605060" cy="605060"/>
          </a:xfrm>
          <a:prstGeom prst="rect">
            <a:avLst/>
          </a:prstGeom>
          <a:noFill/>
          <a:ln>
            <a:noFill/>
          </a:ln>
        </p:spPr>
      </p:pic>
      <p:pic>
        <p:nvPicPr>
          <p:cNvPr descr="Easel with solid fill" id="196" name="Google Shape;196;p8"/>
          <p:cNvPicPr preferRelativeResize="0"/>
          <p:nvPr/>
        </p:nvPicPr>
        <p:blipFill rotWithShape="1">
          <a:blip r:embed="rId5">
            <a:alphaModFix/>
          </a:blip>
          <a:srcRect b="0" l="0" r="0" t="0"/>
          <a:stretch/>
        </p:blipFill>
        <p:spPr>
          <a:xfrm>
            <a:off x="5273930" y="4812518"/>
            <a:ext cx="655644" cy="655644"/>
          </a:xfrm>
          <a:prstGeom prst="rect">
            <a:avLst/>
          </a:prstGeom>
          <a:noFill/>
          <a:ln>
            <a:noFill/>
          </a:ln>
        </p:spPr>
      </p:pic>
      <p:pic>
        <p:nvPicPr>
          <p:cNvPr descr="Palette outline" id="197" name="Google Shape;197;p8"/>
          <p:cNvPicPr preferRelativeResize="0"/>
          <p:nvPr/>
        </p:nvPicPr>
        <p:blipFill rotWithShape="1">
          <a:blip r:embed="rId6">
            <a:alphaModFix/>
          </a:blip>
          <a:srcRect b="0" l="0" r="0" t="0"/>
          <a:stretch/>
        </p:blipFill>
        <p:spPr>
          <a:xfrm>
            <a:off x="3285286" y="4869167"/>
            <a:ext cx="570810" cy="570810"/>
          </a:xfrm>
          <a:prstGeom prst="rect">
            <a:avLst/>
          </a:prstGeom>
          <a:noFill/>
          <a:ln>
            <a:noFill/>
          </a:ln>
        </p:spPr>
      </p:pic>
      <p:pic>
        <p:nvPicPr>
          <p:cNvPr descr="Ui Ux with solid fill" id="198" name="Google Shape;198;p8"/>
          <p:cNvPicPr preferRelativeResize="0"/>
          <p:nvPr/>
        </p:nvPicPr>
        <p:blipFill rotWithShape="1">
          <a:blip r:embed="rId7">
            <a:alphaModFix/>
          </a:blip>
          <a:srcRect b="0" l="0" r="0" t="0"/>
          <a:stretch/>
        </p:blipFill>
        <p:spPr>
          <a:xfrm>
            <a:off x="2789369" y="3115335"/>
            <a:ext cx="444717" cy="444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ph type="title"/>
          </p:nvPr>
        </p:nvSpPr>
        <p:spPr>
          <a:xfrm>
            <a:off x="152400" y="685800"/>
            <a:ext cx="8915400" cy="881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Calibri"/>
                <a:ea typeface="Calibri"/>
                <a:cs typeface="Calibri"/>
                <a:sym typeface="Calibri"/>
              </a:rPr>
              <a:t>ASSESSMENT TASKS</a:t>
            </a:r>
            <a:endParaRPr/>
          </a:p>
        </p:txBody>
      </p:sp>
      <p:sp>
        <p:nvSpPr>
          <p:cNvPr id="205" name="Google Shape;205;p9"/>
          <p:cNvSpPr txBox="1"/>
          <p:nvPr>
            <p:ph idx="1" type="body"/>
          </p:nvPr>
        </p:nvSpPr>
        <p:spPr>
          <a:xfrm>
            <a:off x="152400" y="1472108"/>
            <a:ext cx="8915400" cy="49672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Steering Committee Facilitation</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Economic Impact Review</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Secondary Community Research </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Creative Sector, Business Sector and Community-at-Large Input</a:t>
            </a:r>
            <a:endParaRPr/>
          </a:p>
          <a:p>
            <a:pPr indent="-285750" lvl="1" marL="742950" rtl="0" algn="l">
              <a:spcBef>
                <a:spcPts val="0"/>
              </a:spcBef>
              <a:spcAft>
                <a:spcPts val="0"/>
              </a:spcAft>
              <a:buClr>
                <a:srgbClr val="595959"/>
              </a:buClr>
              <a:buSzPts val="2400"/>
              <a:buFont typeface="Courier New"/>
              <a:buChar char="o"/>
            </a:pPr>
            <a:r>
              <a:rPr lang="en-US" sz="2400">
                <a:solidFill>
                  <a:srgbClr val="595959"/>
                </a:solidFill>
                <a:latin typeface="Calibri"/>
                <a:ea typeface="Calibri"/>
                <a:cs typeface="Calibri"/>
                <a:sym typeface="Calibri"/>
              </a:rPr>
              <a:t>Interviews</a:t>
            </a:r>
            <a:endParaRPr/>
          </a:p>
          <a:p>
            <a:pPr indent="-285750" lvl="1" marL="742950" rtl="0" algn="l">
              <a:spcBef>
                <a:spcPts val="0"/>
              </a:spcBef>
              <a:spcAft>
                <a:spcPts val="0"/>
              </a:spcAft>
              <a:buClr>
                <a:srgbClr val="595959"/>
              </a:buClr>
              <a:buSzPts val="2400"/>
              <a:buFont typeface="Courier New"/>
              <a:buChar char="o"/>
            </a:pPr>
            <a:r>
              <a:rPr lang="en-US" sz="2400">
                <a:solidFill>
                  <a:srgbClr val="595959"/>
                </a:solidFill>
                <a:latin typeface="Calibri"/>
                <a:ea typeface="Calibri"/>
                <a:cs typeface="Calibri"/>
                <a:sym typeface="Calibri"/>
              </a:rPr>
              <a:t>Town halls</a:t>
            </a:r>
            <a:endParaRPr/>
          </a:p>
          <a:p>
            <a:pPr indent="-285750" lvl="1" marL="742950" rtl="0" algn="l">
              <a:spcBef>
                <a:spcPts val="0"/>
              </a:spcBef>
              <a:spcAft>
                <a:spcPts val="0"/>
              </a:spcAft>
              <a:buClr>
                <a:srgbClr val="595959"/>
              </a:buClr>
              <a:buSzPts val="2400"/>
              <a:buFont typeface="Courier New"/>
              <a:buChar char="o"/>
            </a:pPr>
            <a:r>
              <a:rPr lang="en-US" sz="2400">
                <a:solidFill>
                  <a:srgbClr val="595959"/>
                </a:solidFill>
                <a:latin typeface="Calibri"/>
                <a:ea typeface="Calibri"/>
                <a:cs typeface="Calibri"/>
                <a:sym typeface="Calibri"/>
              </a:rPr>
              <a:t>Survey</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Government Officials Interviews</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Educators Roundtable</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Funders Roundtable</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Youth Leaders Roundtable</a:t>
            </a:r>
            <a:endParaRPr/>
          </a:p>
          <a:p>
            <a:pPr indent="-342900" lvl="0" marL="342900" rtl="0" algn="l">
              <a:spcBef>
                <a:spcPts val="0"/>
              </a:spcBef>
              <a:spcAft>
                <a:spcPts val="0"/>
              </a:spcAft>
              <a:buClr>
                <a:srgbClr val="595959"/>
              </a:buClr>
              <a:buSzPts val="2400"/>
              <a:buFont typeface="Noto Sans Symbols"/>
              <a:buChar char="⮚"/>
            </a:pPr>
            <a:r>
              <a:rPr lang="en-US" sz="2400">
                <a:solidFill>
                  <a:srgbClr val="595959"/>
                </a:solidFill>
                <a:latin typeface="Calibri"/>
                <a:ea typeface="Calibri"/>
                <a:cs typeface="Calibri"/>
                <a:sym typeface="Calibri"/>
              </a:rPr>
              <a:t>Community Assets Inventory and Mapping</a:t>
            </a:r>
            <a:endParaRPr/>
          </a:p>
          <a:p>
            <a:pPr indent="0" lvl="0" marL="0" rtl="0" algn="l">
              <a:spcBef>
                <a:spcPts val="0"/>
              </a:spcBef>
              <a:spcAft>
                <a:spcPts val="0"/>
              </a:spcAft>
              <a:buClr>
                <a:srgbClr val="595959"/>
              </a:buClr>
              <a:buSzPts val="2400"/>
              <a:buNone/>
            </a:pPr>
            <a:r>
              <a:rPr b="1" lang="en-US" sz="2400">
                <a:solidFill>
                  <a:srgbClr val="595959"/>
                </a:solidFill>
                <a:latin typeface="Calibri"/>
                <a:ea typeface="Calibri"/>
                <a:cs typeface="Calibri"/>
                <a:sym typeface="Calibri"/>
              </a:rPr>
              <a:t>In total, over 1,800 residents of GGB participated in this assessment.</a:t>
            </a:r>
            <a:endParaRPr b="1" sz="2400">
              <a:solidFill>
                <a:srgbClr val="595959"/>
              </a:solidFill>
              <a:latin typeface="Calibri"/>
              <a:ea typeface="Calibri"/>
              <a:cs typeface="Calibri"/>
              <a:sym typeface="Calibri"/>
            </a:endParaRPr>
          </a:p>
          <a:p>
            <a:pPr indent="0" lvl="0" marL="0" rtl="0" algn="ctr">
              <a:spcBef>
                <a:spcPts val="560"/>
              </a:spcBef>
              <a:spcAft>
                <a:spcPts val="0"/>
              </a:spcAft>
              <a:buClr>
                <a:srgbClr val="632523"/>
              </a:buClr>
              <a:buSzPts val="2800"/>
              <a:buNone/>
            </a:pPr>
            <a:r>
              <a:t/>
            </a:r>
            <a:endParaRPr b="1" sz="2800">
              <a:solidFill>
                <a:srgbClr val="59595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2022-02-22T18:22:13Z</dcterms:created>
  <dc:creator>Christine Harris</dc:creator>
</cp:coreProperties>
</file>